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tiff" ContentType="image/tiff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1" r:id="rId2"/>
    <p:sldMasterId id="2147483656" r:id="rId3"/>
    <p:sldMasterId id="2147483654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3" r:id="rId6"/>
    <p:sldId id="264" r:id="rId7"/>
    <p:sldId id="287" r:id="rId8"/>
    <p:sldId id="285" r:id="rId9"/>
    <p:sldId id="286" r:id="rId10"/>
    <p:sldId id="273" r:id="rId11"/>
    <p:sldId id="259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16265"/>
    <a:srgbClr val="1798D4"/>
    <a:srgbClr val="37609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8" autoAdjust="0"/>
    <p:restoredTop sz="94675" autoAdjust="0"/>
  </p:normalViewPr>
  <p:slideViewPr>
    <p:cSldViewPr>
      <p:cViewPr varScale="1">
        <p:scale>
          <a:sx n="113" d="100"/>
          <a:sy n="113" d="100"/>
        </p:scale>
        <p:origin x="-5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537AF-C406-4F20-9E0E-B0CA972F8871}" type="datetimeFigureOut">
              <a:rPr lang="fr-FR" smtClean="0"/>
              <a:pPr/>
              <a:t>03/05/2017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7776A-0F89-4A79-87C2-AAF714C141C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687644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34240-792C-4A15-A4DA-ECC77824CBEA}" type="datetimeFigureOut">
              <a:rPr lang="fr-FR" smtClean="0"/>
              <a:pPr/>
              <a:t>03/05/2017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30215-3FA9-40AF-BE64-FC276CC61E3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3888647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30488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41984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11830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457492" y="2708921"/>
            <a:ext cx="8229600" cy="864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eaLnBrk="1">
              <a:lnSpc>
                <a:spcPct val="113000"/>
              </a:lnSpc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lvl1pPr>
          </a:lstStyle>
          <a:p>
            <a:pPr marL="0" indent="0" algn="ctr" eaLnBrk="1">
              <a:lnSpc>
                <a:spcPct val="113000"/>
              </a:lnSpc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i="1" dirty="0" smtClean="0">
              <a:solidFill>
                <a:srgbClr val="616265"/>
              </a:solidFill>
              <a:latin typeface="Source Sans Pro ExtraLight" pitchFamily="34" charset="-18"/>
            </a:endParaRPr>
          </a:p>
        </p:txBody>
      </p:sp>
      <p:sp>
        <p:nvSpPr>
          <p:cNvPr id="5" name="Espace réservé du texte 2"/>
          <p:cNvSpPr txBox="1">
            <a:spLocks/>
          </p:cNvSpPr>
          <p:nvPr userDrawn="1"/>
        </p:nvSpPr>
        <p:spPr>
          <a:xfrm>
            <a:off x="467544" y="4653137"/>
            <a:ext cx="8229600" cy="1152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320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q"/>
              <a:defRPr sz="200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endParaRPr lang="fr-FR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3614309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pl-PL" altLang="fr-FR" sz="4000" dirty="0" smtClean="0">
                <a:solidFill>
                  <a:srgbClr val="616265"/>
                </a:solidFill>
                <a:latin typeface="Source Sans Pro" pitchFamily="32" charset="0"/>
              </a:rPr>
              <a:t>Section title</a:t>
            </a:r>
            <a:endParaRPr lang="pl-PL" altLang="fr-FR" sz="4000" dirty="0">
              <a:solidFill>
                <a:srgbClr val="616265"/>
              </a:solidFill>
              <a:latin typeface="Source Sans Pro" pitchFamily="3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61938" indent="-261938">
              <a:buFont typeface="Arial" charset="0"/>
              <a:buBlip>
                <a:blip r:embed="rId2"/>
              </a:buBlip>
              <a:defRPr/>
            </a:lvl1pPr>
            <a:lvl2pPr>
              <a:buFont typeface="Arial" panose="020B0604020202020204" pitchFamily="34" charset="0"/>
              <a:buChar char="•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</a:lstStyle>
          <a:p>
            <a:pPr marL="0" indent="0">
              <a:buFont typeface="Arial" charset="0"/>
              <a:buNone/>
              <a:defRPr/>
            </a:pPr>
            <a:r>
              <a:rPr lang="fr-FR" dirty="0" err="1" smtClean="0">
                <a:solidFill>
                  <a:srgbClr val="1798D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Sub-title</a:t>
            </a:r>
            <a:endParaRPr lang="fr-FR" dirty="0" smtClean="0">
              <a:solidFill>
                <a:srgbClr val="1798D4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61938" indent="-261938">
              <a:buFont typeface="Arial" charset="0"/>
              <a:buBlip>
                <a:blip r:embed="rId2"/>
              </a:buBlip>
              <a:defRPr/>
            </a:pPr>
            <a:r>
              <a:rPr lang="fr-FR" dirty="0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Edit the </a:t>
            </a:r>
            <a:r>
              <a:rPr lang="fr-FR" dirty="0" err="1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text</a:t>
            </a:r>
            <a:r>
              <a:rPr lang="fr-FR" dirty="0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(first </a:t>
            </a:r>
            <a:r>
              <a:rPr lang="fr-FR" dirty="0" err="1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level</a:t>
            </a:r>
            <a:r>
              <a:rPr lang="fr-FR" dirty="0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FR" dirty="0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Second </a:t>
            </a:r>
            <a:r>
              <a:rPr lang="fr-FR" dirty="0" err="1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Level</a:t>
            </a:r>
            <a:endParaRPr lang="fr-FR" dirty="0" smtClean="0">
              <a:solidFill>
                <a:srgbClr val="61626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fr-FR" dirty="0" err="1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Third</a:t>
            </a:r>
            <a:r>
              <a:rPr lang="fr-FR" dirty="0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FR" dirty="0" err="1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Level</a:t>
            </a:r>
            <a:endParaRPr lang="fr-FR" dirty="0" smtClean="0">
              <a:solidFill>
                <a:srgbClr val="61626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3">
              <a:defRPr/>
            </a:pPr>
            <a:r>
              <a:rPr lang="fr-FR" dirty="0" err="1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Fourth</a:t>
            </a:r>
            <a:r>
              <a:rPr lang="fr-FR" dirty="0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FR" dirty="0" err="1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Level</a:t>
            </a:r>
            <a:endParaRPr lang="fr-FR" dirty="0" smtClean="0">
              <a:solidFill>
                <a:srgbClr val="61626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4">
              <a:defRPr/>
            </a:pPr>
            <a:r>
              <a:rPr lang="fr-FR" dirty="0" err="1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Fifth</a:t>
            </a:r>
            <a:r>
              <a:rPr lang="fr-FR" dirty="0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FR" dirty="0" err="1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Level</a:t>
            </a:r>
            <a:endParaRPr lang="fr-FR" dirty="0" smtClean="0">
              <a:solidFill>
                <a:srgbClr val="61626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70F46-E316-454E-992C-E32F5C070E6B}" type="datetime1">
              <a:rPr lang="fr-FR" smtClean="0"/>
              <a:pPr/>
              <a:t>03/05/2017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10"/>
          <p:cNvSpPr txBox="1">
            <a:spLocks/>
          </p:cNvSpPr>
          <p:nvPr userDrawn="1"/>
        </p:nvSpPr>
        <p:spPr>
          <a:xfrm>
            <a:off x="6660232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52DF0B-08C0-4391-92EF-8A2F9D64BAE8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64062894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3625-62A9-47CE-84C2-221F48455F78}" type="datetime1">
              <a:rPr lang="fr-FR" smtClean="0"/>
              <a:pPr/>
              <a:t>03/05/2017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BE7C-C82A-4E9A-A87A-3C6F1D4C40E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45540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B7E-9CBD-4D5D-BB91-8C643EAB7FD9}" type="datetime1">
              <a:rPr lang="fr-FR" smtClean="0"/>
              <a:pPr/>
              <a:t>03/05/2017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A224-F2BE-4DD1-A848-C34B53750796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48385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iarral\Desktop\NEW_Posters_&amp;_Flyers-2016-07-08\FINAL_Posters _ Flyers\NEWSLETTER_template_EUFAR_2016\Materials_Newsletter_EUFAR_2016\footer_newslette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9144000" cy="91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11760" y="6309320"/>
            <a:ext cx="6732240" cy="72008"/>
          </a:xfrm>
          <a:prstGeom prst="rect">
            <a:avLst/>
          </a:prstGeom>
          <a:solidFill>
            <a:srgbClr val="1798D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457200" y="134076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200" b="0" dirty="0" smtClean="0">
                <a:solidFill>
                  <a:srgbClr val="616265"/>
                </a:solidFill>
              </a:rPr>
              <a:t>EUFAR</a:t>
            </a:r>
            <a:r>
              <a:rPr lang="fr-FR" sz="2200" b="0" baseline="0" dirty="0" smtClean="0">
                <a:solidFill>
                  <a:srgbClr val="616265"/>
                </a:solidFill>
              </a:rPr>
              <a:t> </a:t>
            </a:r>
            <a:r>
              <a:rPr lang="fr-FR" sz="2200" b="0" baseline="0" dirty="0" err="1" smtClean="0">
                <a:solidFill>
                  <a:srgbClr val="616265"/>
                </a:solidFill>
              </a:rPr>
              <a:t>Stratospheric</a:t>
            </a:r>
            <a:r>
              <a:rPr lang="fr-FR" sz="2200" b="0" baseline="0" dirty="0" smtClean="0">
                <a:solidFill>
                  <a:srgbClr val="616265"/>
                </a:solidFill>
              </a:rPr>
              <a:t> workshop</a:t>
            </a:r>
          </a:p>
          <a:p>
            <a:r>
              <a:rPr lang="fr-FR" sz="2200" b="0" baseline="0" dirty="0" smtClean="0">
                <a:solidFill>
                  <a:srgbClr val="616265"/>
                </a:solidFill>
              </a:rPr>
              <a:t>Rome, 4-5 May 2017</a:t>
            </a:r>
            <a:endParaRPr lang="fr-FR" sz="2200" dirty="0">
              <a:solidFill>
                <a:srgbClr val="616265"/>
              </a:solidFill>
            </a:endParaRPr>
          </a:p>
        </p:txBody>
      </p:sp>
      <p:sp>
        <p:nvSpPr>
          <p:cNvPr id="13" name="Espace réservé du texte 2"/>
          <p:cNvSpPr txBox="1">
            <a:spLocks/>
          </p:cNvSpPr>
          <p:nvPr/>
        </p:nvSpPr>
        <p:spPr>
          <a:xfrm>
            <a:off x="467544" y="4437111"/>
            <a:ext cx="8229600" cy="1224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320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q"/>
              <a:defRPr sz="200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b="1" i="1" dirty="0"/>
          </a:p>
        </p:txBody>
      </p:sp>
      <p:pic>
        <p:nvPicPr>
          <p:cNvPr id="1026" name="Picture 2" descr="C:\Users\diarral\Desktop\foto_BAE_146_d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5383" y="1"/>
            <a:ext cx="199954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iarral\Desktop\EUFAR logo_Full-Mark_CMYK_transparent background.ti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6798" y="6417217"/>
            <a:ext cx="968130" cy="68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722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32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q"/>
        <a:defRPr sz="20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411760" y="6056205"/>
            <a:ext cx="6732240" cy="72008"/>
          </a:xfrm>
          <a:prstGeom prst="rect">
            <a:avLst/>
          </a:prstGeom>
          <a:solidFill>
            <a:srgbClr val="1798D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altLang="fr-FR" sz="4000" dirty="0" smtClean="0">
                <a:solidFill>
                  <a:srgbClr val="616265"/>
                </a:solidFill>
                <a:latin typeface="Source Sans Pro" pitchFamily="32" charset="0"/>
              </a:rPr>
              <a:t>Section title</a:t>
            </a:r>
            <a:endParaRPr lang="pl-PL" altLang="fr-FR" sz="4000" dirty="0">
              <a:solidFill>
                <a:srgbClr val="616265"/>
              </a:solidFill>
              <a:latin typeface="Source Sans Pro" pitchFamily="32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fr-FR" dirty="0" err="1" smtClean="0">
                <a:solidFill>
                  <a:srgbClr val="1798D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Sub-title</a:t>
            </a:r>
            <a:endParaRPr lang="fr-FR" dirty="0" smtClean="0">
              <a:solidFill>
                <a:srgbClr val="1798D4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61938" indent="-261938">
              <a:buFont typeface="Arial" charset="0"/>
              <a:buBlip>
                <a:blip r:embed="rId3"/>
              </a:buBlip>
              <a:defRPr/>
            </a:pPr>
            <a:r>
              <a:rPr lang="fr-FR" dirty="0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Edit the </a:t>
            </a:r>
            <a:r>
              <a:rPr lang="fr-FR" dirty="0" err="1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text</a:t>
            </a:r>
            <a:r>
              <a:rPr lang="fr-FR" dirty="0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(first </a:t>
            </a:r>
            <a:r>
              <a:rPr lang="fr-FR" dirty="0" err="1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level</a:t>
            </a:r>
            <a:r>
              <a:rPr lang="fr-FR" dirty="0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FR" dirty="0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Second </a:t>
            </a:r>
            <a:r>
              <a:rPr lang="fr-FR" dirty="0" err="1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Level</a:t>
            </a:r>
            <a:endParaRPr lang="fr-FR" dirty="0" smtClean="0">
              <a:solidFill>
                <a:srgbClr val="61626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fr-FR" dirty="0" err="1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Third</a:t>
            </a:r>
            <a:r>
              <a:rPr lang="fr-FR" dirty="0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FR" dirty="0" err="1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Level</a:t>
            </a:r>
            <a:endParaRPr lang="fr-FR" dirty="0" smtClean="0">
              <a:solidFill>
                <a:srgbClr val="61626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3">
              <a:defRPr/>
            </a:pPr>
            <a:r>
              <a:rPr lang="fr-FR" dirty="0" err="1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Fourth</a:t>
            </a:r>
            <a:r>
              <a:rPr lang="fr-FR" dirty="0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FR" dirty="0" err="1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Level</a:t>
            </a:r>
            <a:endParaRPr lang="fr-FR" dirty="0" smtClean="0">
              <a:solidFill>
                <a:srgbClr val="61626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4">
              <a:defRPr/>
            </a:pPr>
            <a:r>
              <a:rPr lang="fr-FR" dirty="0" err="1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Fifth</a:t>
            </a:r>
            <a:r>
              <a:rPr lang="fr-FR" dirty="0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FR" dirty="0" err="1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Level</a:t>
            </a:r>
            <a:endParaRPr lang="fr-FR" dirty="0" smtClean="0">
              <a:solidFill>
                <a:srgbClr val="61626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70F46-E316-454E-992C-E32F5C070E6B}" type="datetime1">
              <a:rPr lang="fr-FR" smtClean="0"/>
              <a:pPr/>
              <a:t>03/05/2017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6529F-19BD-4CDD-AA22-F4B651CF3F9D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2050" name="Picture 2" descr="C:\Users\diarral\Desktop\EUFAR logo_Full-Mark_CMYK_transparent background.t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273894" cy="90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488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SzPct val="112000"/>
        <a:buFont typeface="Arial" charset="0"/>
        <a:buNone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6045D-61E7-4E50-9BF9-D6CFA56635C4}" type="datetime1">
              <a:rPr lang="fr-FR" smtClean="0"/>
              <a:pPr/>
              <a:t>03/05/2017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5BE7C-C82A-4E9A-A87A-3C6F1D4C40E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0841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FD4C-5AD6-498B-89D8-04C069FBACA9}" type="datetime1">
              <a:rPr lang="fr-FR" smtClean="0"/>
              <a:pPr/>
              <a:t>03/05/2017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4A224-F2BE-4DD1-A848-C34B53750796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Obraz 6" descr="Power_Point_template-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69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2876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1115616" y="2780928"/>
            <a:ext cx="7056784" cy="331236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13000"/>
              </a:lnSpc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fr-FR" dirty="0">
                <a:solidFill>
                  <a:srgbClr val="616265"/>
                </a:solidFill>
                <a:latin typeface="Source Sans Pro" pitchFamily="32" charset="0"/>
              </a:rPr>
              <a:t>Progress towards the </a:t>
            </a:r>
            <a:r>
              <a:rPr lang="en-GB" altLang="fr-FR" dirty="0" smtClean="0">
                <a:solidFill>
                  <a:srgbClr val="616265"/>
                </a:solidFill>
                <a:latin typeface="Source Sans Pro" pitchFamily="32" charset="0"/>
              </a:rPr>
              <a:t>establishment of EUFAR as an AISBL and its potential future activities</a:t>
            </a:r>
          </a:p>
          <a:p>
            <a:pPr marL="0" indent="0" algn="ctr">
              <a:lnSpc>
                <a:spcPct val="113000"/>
              </a:lnSpc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2400" dirty="0">
              <a:solidFill>
                <a:srgbClr val="616265"/>
              </a:solidFill>
              <a:latin typeface="Source Sans Pro ExtraLight" pitchFamily="34" charset="-18"/>
            </a:endParaRPr>
          </a:p>
          <a:p>
            <a:pPr marL="0" indent="0" algn="ctr">
              <a:lnSpc>
                <a:spcPct val="113000"/>
              </a:lnSpc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fr-FR" sz="2000" i="1" dirty="0" err="1" smtClean="0">
                <a:solidFill>
                  <a:srgbClr val="616265"/>
                </a:solidFill>
                <a:latin typeface="Source Sans Pro ExtraLight" pitchFamily="34" charset="-18"/>
              </a:rPr>
              <a:t>Élisabeth</a:t>
            </a:r>
            <a:r>
              <a:rPr lang="en-GB" altLang="fr-FR" sz="2000" i="1" dirty="0" smtClean="0">
                <a:solidFill>
                  <a:srgbClr val="616265"/>
                </a:solidFill>
                <a:latin typeface="Source Sans Pro ExtraLight" pitchFamily="34" charset="-18"/>
              </a:rPr>
              <a:t> Gérard (1-MF-CNRM) and Phil Brown (2-MetOffice)</a:t>
            </a:r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26735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fr-FR" dirty="0" err="1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EUFAR’s</a:t>
            </a:r>
            <a:r>
              <a:rPr lang="fr-FR" dirty="0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FR" dirty="0" err="1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timeline</a:t>
            </a:r>
            <a:endParaRPr lang="en-GB" dirty="0">
              <a:solidFill>
                <a:srgbClr val="61626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aphicFrame>
        <p:nvGraphicFramePr>
          <p:cNvPr id="5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42207770"/>
              </p:ext>
            </p:extLst>
          </p:nvPr>
        </p:nvGraphicFramePr>
        <p:xfrm>
          <a:off x="676275" y="1268760"/>
          <a:ext cx="8215313" cy="237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1334"/>
                <a:gridCol w="1931334"/>
                <a:gridCol w="2419336"/>
                <a:gridCol w="1933309"/>
              </a:tblGrid>
              <a:tr h="547694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2000-2004</a:t>
                      </a:r>
                      <a:endParaRPr lang="en-GB" sz="2000" dirty="0">
                        <a:solidFill>
                          <a:srgbClr val="666699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1445" marR="91445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2004-2008</a:t>
                      </a:r>
                      <a:endParaRPr lang="en-GB" sz="2000" dirty="0">
                        <a:solidFill>
                          <a:srgbClr val="666699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1445" marR="91445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2008-2013</a:t>
                      </a:r>
                      <a:endParaRPr lang="en-GB" sz="2000" dirty="0">
                        <a:solidFill>
                          <a:srgbClr val="666699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1445" marR="91445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2014-2018</a:t>
                      </a:r>
                      <a:endParaRPr lang="en-GB" sz="2000" dirty="0">
                        <a:solidFill>
                          <a:srgbClr val="666699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1445" marR="91445" marT="45738" marB="45738"/>
                </a:tc>
              </a:tr>
              <a:tr h="316402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61626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EUFAR</a:t>
                      </a:r>
                      <a:endParaRPr lang="en-GB" sz="1600" b="1" dirty="0">
                        <a:solidFill>
                          <a:srgbClr val="61626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1445" marR="91445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dirty="0" smtClean="0">
                          <a:solidFill>
                            <a:srgbClr val="61626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EUFAR</a:t>
                      </a:r>
                      <a:endParaRPr lang="en-GB" sz="1600" b="1" kern="1200" dirty="0" smtClean="0">
                        <a:solidFill>
                          <a:srgbClr val="61626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91445" marR="91445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dirty="0" smtClean="0">
                          <a:solidFill>
                            <a:srgbClr val="61626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EUFAR</a:t>
                      </a:r>
                      <a:endParaRPr lang="en-GB" sz="1600" b="1" kern="1200" dirty="0" smtClean="0">
                        <a:solidFill>
                          <a:srgbClr val="61626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91445" marR="91445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61626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EUFAR2</a:t>
                      </a:r>
                      <a:endParaRPr lang="en-GB" sz="1600" b="1" dirty="0">
                        <a:solidFill>
                          <a:srgbClr val="61626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1445" marR="91445" marT="45738" marB="45738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61626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FP5 Infrastructure </a:t>
                      </a:r>
                      <a:r>
                        <a:rPr lang="fr-FR" sz="1600" dirty="0" err="1" smtClean="0">
                          <a:solidFill>
                            <a:srgbClr val="61626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Cooperation</a:t>
                      </a:r>
                      <a:r>
                        <a:rPr lang="fr-FR" sz="1600" baseline="0" dirty="0" smtClean="0">
                          <a:solidFill>
                            <a:srgbClr val="61626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</a:t>
                      </a:r>
                      <a:r>
                        <a:rPr lang="fr-FR" sz="1600" dirty="0" smtClean="0">
                          <a:solidFill>
                            <a:srgbClr val="61626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Network</a:t>
                      </a:r>
                      <a:endParaRPr lang="en-GB" sz="1600" dirty="0">
                        <a:solidFill>
                          <a:srgbClr val="61626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1445" marR="91445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61626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FP6 Integrated Infrastructure Initiative</a:t>
                      </a:r>
                    </a:p>
                  </a:txBody>
                  <a:tcPr marL="91445" marR="91445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rgbClr val="61626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FP7</a:t>
                      </a:r>
                      <a:r>
                        <a:rPr lang="fr-FR" sz="1600" baseline="0" dirty="0" smtClean="0">
                          <a:solidFill>
                            <a:srgbClr val="61626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</a:t>
                      </a:r>
                      <a:r>
                        <a:rPr lang="fr-FR" sz="1600" dirty="0" smtClean="0">
                          <a:solidFill>
                            <a:srgbClr val="61626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Integrated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rgbClr val="61626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Infrastructure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rgbClr val="61626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Initiative</a:t>
                      </a:r>
                      <a:endParaRPr lang="en-GB" sz="1600" dirty="0" smtClean="0">
                        <a:solidFill>
                          <a:srgbClr val="61626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1445" marR="91445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rgbClr val="61626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FP7</a:t>
                      </a:r>
                      <a:r>
                        <a:rPr lang="fr-FR" sz="1600" baseline="0" dirty="0" smtClean="0">
                          <a:solidFill>
                            <a:srgbClr val="61626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</a:t>
                      </a:r>
                      <a:r>
                        <a:rPr lang="fr-FR" sz="1600" dirty="0" smtClean="0">
                          <a:solidFill>
                            <a:srgbClr val="61626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Integrated Infrastructure Initiative</a:t>
                      </a:r>
                      <a:endParaRPr lang="en-GB" sz="1600" dirty="0" smtClean="0">
                        <a:solidFill>
                          <a:srgbClr val="61626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1445" marR="91445" marT="45738" marB="45738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61626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€640k</a:t>
                      </a:r>
                      <a:endParaRPr lang="en-GB" sz="1600" dirty="0">
                        <a:solidFill>
                          <a:srgbClr val="61626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1445" marR="91445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61626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€5M</a:t>
                      </a:r>
                      <a:endParaRPr lang="en-GB" sz="1600" dirty="0">
                        <a:solidFill>
                          <a:srgbClr val="61626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1445" marR="91445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61626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€8M</a:t>
                      </a:r>
                      <a:endParaRPr lang="en-GB" sz="1600" dirty="0">
                        <a:solidFill>
                          <a:srgbClr val="61626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1445" marR="91445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61626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€6M</a:t>
                      </a:r>
                      <a:endParaRPr lang="en-GB" sz="1600" dirty="0">
                        <a:solidFill>
                          <a:srgbClr val="61626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1445" marR="91445" marT="45738" marB="45738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61626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9 </a:t>
                      </a:r>
                      <a:r>
                        <a:rPr lang="fr-FR" sz="1600" dirty="0" err="1" smtClean="0">
                          <a:solidFill>
                            <a:srgbClr val="61626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partners</a:t>
                      </a:r>
                      <a:endParaRPr lang="en-GB" sz="1600" dirty="0">
                        <a:solidFill>
                          <a:srgbClr val="61626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1445" marR="91445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61626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22 </a:t>
                      </a:r>
                      <a:r>
                        <a:rPr lang="fr-FR" sz="1600" dirty="0" err="1" smtClean="0">
                          <a:solidFill>
                            <a:srgbClr val="61626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partners</a:t>
                      </a:r>
                      <a:endParaRPr lang="en-GB" sz="1600" dirty="0">
                        <a:solidFill>
                          <a:srgbClr val="61626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1445" marR="91445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61626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34 </a:t>
                      </a:r>
                      <a:r>
                        <a:rPr lang="fr-FR" sz="1600" dirty="0" err="1" smtClean="0">
                          <a:solidFill>
                            <a:srgbClr val="61626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partners</a:t>
                      </a:r>
                      <a:endParaRPr lang="en-GB" sz="1600" dirty="0">
                        <a:solidFill>
                          <a:srgbClr val="61626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1445" marR="91445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61626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24 </a:t>
                      </a:r>
                      <a:r>
                        <a:rPr lang="fr-FR" sz="1600" dirty="0" err="1" smtClean="0">
                          <a:solidFill>
                            <a:srgbClr val="61626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partners</a:t>
                      </a:r>
                      <a:endParaRPr lang="en-GB" sz="1600" dirty="0">
                        <a:solidFill>
                          <a:srgbClr val="61626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1445" marR="91445" marT="45738" marB="45738"/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0732505"/>
              </p:ext>
            </p:extLst>
          </p:nvPr>
        </p:nvGraphicFramePr>
        <p:xfrm>
          <a:off x="4052888" y="3814440"/>
          <a:ext cx="1933575" cy="1981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357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2007-2011</a:t>
                      </a:r>
                      <a:endParaRPr lang="en-GB" sz="2000" dirty="0">
                        <a:solidFill>
                          <a:srgbClr val="666699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1458" marR="91458" marT="45734" marB="45734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61626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COPAL</a:t>
                      </a:r>
                      <a:endParaRPr lang="en-GB" sz="1600" b="1" dirty="0">
                        <a:solidFill>
                          <a:srgbClr val="61626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1458" marR="91458" marT="45734" marB="45734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61626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FP7 </a:t>
                      </a:r>
                      <a:r>
                        <a:rPr lang="fr-FR" sz="1600" dirty="0" err="1" smtClean="0">
                          <a:solidFill>
                            <a:srgbClr val="61626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Preparatory</a:t>
                      </a:r>
                      <a:r>
                        <a:rPr lang="fr-FR" sz="1600" dirty="0" smtClean="0">
                          <a:solidFill>
                            <a:srgbClr val="61626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Phase</a:t>
                      </a:r>
                      <a:r>
                        <a:rPr lang="fr-FR" sz="1600" baseline="0" dirty="0" smtClean="0">
                          <a:solidFill>
                            <a:srgbClr val="61626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</a:t>
                      </a:r>
                      <a:r>
                        <a:rPr lang="fr-FR" sz="1600" baseline="0" dirty="0" err="1" smtClean="0">
                          <a:solidFill>
                            <a:srgbClr val="61626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Study</a:t>
                      </a:r>
                      <a:endParaRPr lang="en-GB" sz="1600" dirty="0">
                        <a:solidFill>
                          <a:srgbClr val="61626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1458" marR="91458" marT="45734" marB="45734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61626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€1M</a:t>
                      </a:r>
                      <a:endParaRPr lang="en-GB" sz="1600" dirty="0">
                        <a:solidFill>
                          <a:srgbClr val="61626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1458" marR="91458" marT="45734" marB="45734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61626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13 </a:t>
                      </a:r>
                      <a:r>
                        <a:rPr lang="fr-FR" sz="1600" dirty="0" err="1" smtClean="0">
                          <a:solidFill>
                            <a:srgbClr val="61626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partners</a:t>
                      </a:r>
                      <a:endParaRPr lang="en-GB" sz="1600" dirty="0">
                        <a:solidFill>
                          <a:srgbClr val="61626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1458" marR="91458" marT="45734" marB="45734"/>
                </a:tc>
              </a:tr>
            </a:tbl>
          </a:graphicData>
        </a:graphic>
      </p:graphicFrame>
      <p:cxnSp>
        <p:nvCxnSpPr>
          <p:cNvPr id="4" name="Connecteur droit avec flèche 3"/>
          <p:cNvCxnSpPr/>
          <p:nvPr/>
        </p:nvCxnSpPr>
        <p:spPr>
          <a:xfrm>
            <a:off x="251520" y="3708524"/>
            <a:ext cx="8892480" cy="0"/>
          </a:xfrm>
          <a:prstGeom prst="straightConnector1">
            <a:avLst/>
          </a:prstGeom>
          <a:ln>
            <a:solidFill>
              <a:srgbClr val="616265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683568" y="3623816"/>
            <a:ext cx="0" cy="224532"/>
          </a:xfrm>
          <a:prstGeom prst="line">
            <a:avLst/>
          </a:prstGeom>
          <a:ln>
            <a:solidFill>
              <a:srgbClr val="61626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8892480" y="3611240"/>
            <a:ext cx="0" cy="224532"/>
          </a:xfrm>
          <a:prstGeom prst="line">
            <a:avLst/>
          </a:prstGeom>
          <a:ln>
            <a:solidFill>
              <a:srgbClr val="61626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48928" y="3742910"/>
            <a:ext cx="756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2000</a:t>
            </a:r>
            <a:endParaRPr lang="en-GB" sz="2000" b="1" dirty="0">
              <a:solidFill>
                <a:srgbClr val="61626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532440" y="374291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2018</a:t>
            </a:r>
            <a:endParaRPr lang="en-GB" sz="2000" b="1" dirty="0">
              <a:solidFill>
                <a:srgbClr val="61626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36963" y="4437112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n w="1905"/>
                <a:solidFill>
                  <a:srgbClr val="61626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20+ M€ EC funding over 17 years </a:t>
            </a:r>
            <a:endParaRPr lang="en-GB" sz="2400" b="1" dirty="0">
              <a:ln w="1905"/>
              <a:solidFill>
                <a:srgbClr val="61626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8460432" y="3623816"/>
            <a:ext cx="0" cy="656580"/>
          </a:xfrm>
          <a:prstGeom prst="line">
            <a:avLst/>
          </a:prstGeom>
          <a:ln>
            <a:solidFill>
              <a:srgbClr val="61626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73079948"/>
              </p:ext>
            </p:extLst>
          </p:nvPr>
        </p:nvGraphicFramePr>
        <p:xfrm>
          <a:off x="7020273" y="4161440"/>
          <a:ext cx="2088232" cy="9754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8232"/>
              </a:tblGrid>
              <a:tr h="14312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2017</a:t>
                      </a:r>
                    </a:p>
                  </a:txBody>
                  <a:tcPr marL="91458" marR="91458" marT="45734" marB="45734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61626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Constitution of the EUFAR AISBL</a:t>
                      </a:r>
                      <a:endParaRPr lang="en-GB" sz="1600" b="1" dirty="0">
                        <a:solidFill>
                          <a:srgbClr val="61626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1458" marR="91458" marT="45734" marB="4573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9821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Objectives &amp; </a:t>
            </a:r>
            <a:r>
              <a:rPr lang="fr-FR" dirty="0" err="1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strategy</a:t>
            </a:r>
            <a:endParaRPr lang="en-GB" dirty="0">
              <a:solidFill>
                <a:srgbClr val="61626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4608512"/>
          </a:xfrm>
        </p:spPr>
        <p:txBody>
          <a:bodyPr>
            <a:noAutofit/>
          </a:bodyPr>
          <a:lstStyle/>
          <a:p>
            <a:r>
              <a:rPr lang="en-GB" altLang="en-US" sz="2000" dirty="0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Objectives </a:t>
            </a:r>
          </a:p>
          <a:p>
            <a:pPr lvl="1"/>
            <a:r>
              <a:rPr lang="en-GB" altLang="en-US" sz="1600" dirty="0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Assure the continuity of EUFAR</a:t>
            </a:r>
          </a:p>
          <a:p>
            <a:pPr lvl="1"/>
            <a:r>
              <a:rPr lang="en-GB" altLang="en-US" sz="1600" dirty="0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Constitute a forum for discussion of future platform requirements</a:t>
            </a:r>
          </a:p>
          <a:p>
            <a:pPr lvl="1"/>
            <a:r>
              <a:rPr lang="en-GB" altLang="en-US" sz="1600" dirty="0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Implement and manage a scheme of Open Access by resource-sharing</a:t>
            </a:r>
          </a:p>
          <a:p>
            <a:pPr lvl="1"/>
            <a:r>
              <a:rPr lang="en-GB" altLang="en-US" sz="1600" dirty="0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Pursue European Research Infrastructure integration</a:t>
            </a:r>
          </a:p>
          <a:p>
            <a:pPr lvl="1"/>
            <a:r>
              <a:rPr lang="en-GB" altLang="en-US" sz="1600" dirty="0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Broaden the airborne research community to access additional financial resources</a:t>
            </a:r>
          </a:p>
          <a:p>
            <a:r>
              <a:rPr lang="en-GB" altLang="en-US" sz="2000" dirty="0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Strategy</a:t>
            </a:r>
          </a:p>
          <a:p>
            <a:pPr lvl="1"/>
            <a:r>
              <a:rPr lang="en-GB" altLang="en-US" sz="1600" dirty="0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Establish a sustainable legal structure to </a:t>
            </a:r>
          </a:p>
          <a:p>
            <a:pPr lvl="2"/>
            <a:r>
              <a:rPr lang="en-GB" altLang="en-US" sz="1400" dirty="0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support the core activities of the network</a:t>
            </a:r>
          </a:p>
          <a:p>
            <a:pPr lvl="2"/>
            <a:r>
              <a:rPr lang="en-GB" altLang="en-US" sz="1400" dirty="0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implement the scheme of Open Access</a:t>
            </a:r>
          </a:p>
          <a:p>
            <a:pPr lvl="2"/>
            <a:r>
              <a:rPr lang="en-GB" altLang="en-US" sz="1400" dirty="0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facilitate negotiations with the EC &amp; other RIs (single voice)</a:t>
            </a:r>
          </a:p>
          <a:p>
            <a:pPr lvl="1"/>
            <a:r>
              <a:rPr lang="en-GB" altLang="en-US" sz="1600" dirty="0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Apply for EU funding to </a:t>
            </a:r>
          </a:p>
          <a:p>
            <a:pPr lvl="2"/>
            <a:r>
              <a:rPr lang="en-GB" altLang="en-US" sz="1400" dirty="0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support the mobility of scientists participating in Open Access (ERI or MSCA) to </a:t>
            </a:r>
            <a:r>
              <a:rPr lang="en-GB" altLang="en-US" sz="1400" dirty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cover living expenses’ differential</a:t>
            </a:r>
            <a:endParaRPr lang="en-GB" altLang="en-US" sz="1400" dirty="0" smtClean="0">
              <a:solidFill>
                <a:srgbClr val="61626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2"/>
            <a:r>
              <a:rPr lang="en-GB" altLang="en-US" sz="1400" dirty="0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cover activities external to the self-financing perimeter of the structure (TA, ET, JRAs, specific core developments)</a:t>
            </a:r>
            <a:endParaRPr lang="en-GB" altLang="en-US" sz="1200" dirty="0">
              <a:solidFill>
                <a:srgbClr val="61626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35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EUFAR AISBL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On formation, there will be 9 member organisations from 7 European and associated countries (UK, France, Germany, Belgium, Spain, Poland and Israel)</a:t>
            </a:r>
          </a:p>
          <a:p>
            <a:r>
              <a:rPr lang="en-GB" dirty="0" smtClean="0"/>
              <a:t>Members contribute both cash membership fees and in-kind, for example by the provision of staff time to agreed activities in the EUFAR work-plan.</a:t>
            </a:r>
          </a:p>
          <a:p>
            <a:r>
              <a:rPr lang="en-GB" dirty="0" smtClean="0"/>
              <a:t>Organisations can also be Partners – no fee, no voting rights, but opportunities to associate with activities and join </a:t>
            </a:r>
            <a:r>
              <a:rPr lang="en-GB" smtClean="0"/>
              <a:t>in meetings.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Future activities of EUFAR AISBL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Development of open access to existing European research aircraft</a:t>
            </a:r>
          </a:p>
          <a:p>
            <a:r>
              <a:rPr lang="en-GB" dirty="0" smtClean="0"/>
              <a:t>Coordinated approach to the replacement of existing aircraft or the acquisition of new facilities (including stratospheric?)</a:t>
            </a:r>
          </a:p>
          <a:p>
            <a:pPr lvl="2"/>
            <a:r>
              <a:rPr lang="en-GB" dirty="0" smtClean="0"/>
              <a:t>This doesn’t provide any additional funding but may deploy members’ current funding to improved collective benefit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rgbClr val="4F81BD">
                    <a:lumMod val="75000"/>
                  </a:srgbClr>
                </a:solidFill>
              </a:rPr>
              <a:t>Future activities of EUFAR AISBL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Continue core networking activities amongst members, including</a:t>
            </a:r>
          </a:p>
          <a:p>
            <a:pPr lvl="2"/>
            <a:r>
              <a:rPr lang="en-GB" dirty="0" smtClean="0"/>
              <a:t>Website maintenance</a:t>
            </a:r>
          </a:p>
          <a:p>
            <a:pPr lvl="2"/>
            <a:r>
              <a:rPr lang="en-GB" dirty="0" smtClean="0"/>
              <a:t>Data portal</a:t>
            </a:r>
          </a:p>
          <a:p>
            <a:pPr lvl="2"/>
            <a:r>
              <a:rPr lang="en-GB" dirty="0" smtClean="0"/>
              <a:t>Education and training in airborne research</a:t>
            </a:r>
          </a:p>
          <a:p>
            <a:pPr lvl="2"/>
            <a:r>
              <a:rPr lang="en-GB" dirty="0" smtClean="0"/>
              <a:t>Expert Working Groups</a:t>
            </a:r>
          </a:p>
          <a:p>
            <a:pPr lvl="2"/>
            <a:r>
              <a:rPr lang="en-GB" dirty="0" smtClean="0"/>
              <a:t>Software and data quality</a:t>
            </a:r>
          </a:p>
          <a:p>
            <a:r>
              <a:rPr lang="en-GB" dirty="0" smtClean="0"/>
              <a:t>Discussion of joint priorities amongst national programs for airborne research</a:t>
            </a:r>
          </a:p>
          <a:p>
            <a:r>
              <a:rPr lang="en-GB" dirty="0" smtClean="0"/>
              <a:t>Manage future external funding contracts – possibly from EC but also other sources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fr-FR" sz="3500" dirty="0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EUFAR AISBL </a:t>
            </a:r>
            <a:r>
              <a:rPr lang="fr-FR" sz="3500" dirty="0" err="1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</a:t>
            </a:r>
            <a:r>
              <a:rPr lang="fr-FR" sz="3500" dirty="0" err="1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overnance</a:t>
            </a:r>
            <a:endParaRPr lang="en-GB" sz="3500" dirty="0">
              <a:solidFill>
                <a:srgbClr val="61626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AutoShape 2"/>
          <p:cNvSpPr>
            <a:spLocks noChangeAspect="1" noChangeArrowheads="1"/>
          </p:cNvSpPr>
          <p:nvPr/>
        </p:nvSpPr>
        <p:spPr bwMode="auto">
          <a:xfrm>
            <a:off x="933450" y="3587115"/>
            <a:ext cx="571182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687812" y="2910235"/>
            <a:ext cx="5080843" cy="7550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6162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 Black" pitchFamily="34" charset="0"/>
              </a:rPr>
              <a:t>Executive Board (EB)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616265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i="1" dirty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 Black" pitchFamily="34" charset="0"/>
              </a:rPr>
              <a:t>Managers &amp; </a:t>
            </a:r>
            <a:r>
              <a:rPr lang="en-US" altLang="en-US" sz="1100" i="1" dirty="0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 Black" pitchFamily="34" charset="0"/>
              </a:rPr>
              <a:t>experts</a:t>
            </a:r>
            <a:endParaRPr lang="en-US" altLang="en-US" sz="1100" i="1" dirty="0">
              <a:solidFill>
                <a:srgbClr val="616265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 Black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6162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 Black" pitchFamily="34" charset="0"/>
              </a:rPr>
              <a:t>Chair,</a:t>
            </a:r>
            <a:r>
              <a:rPr kumimoji="0" lang="en-US" altLang="en-US" sz="1100" b="0" i="0" u="none" strike="noStrike" cap="none" normalizeH="0" dirty="0" smtClean="0">
                <a:ln>
                  <a:noFill/>
                </a:ln>
                <a:solidFill>
                  <a:srgbClr val="6162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 Black" pitchFamily="34" charset="0"/>
              </a:rPr>
              <a:t> </a:t>
            </a:r>
            <a:r>
              <a:rPr lang="en-US" altLang="en-US" sz="1100" dirty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 Black" pitchFamily="34" charset="0"/>
              </a:rPr>
              <a:t>Vice-Chair, Treasurer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6162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 Black" pitchFamily="34" charset="0"/>
              </a:rPr>
              <a:t>President &amp; Executive Secretary attend meetings (ex officio)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616265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Arial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858419" y="1983953"/>
            <a:ext cx="2376265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6162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 Black" pitchFamily="34" charset="0"/>
              </a:rPr>
              <a:t>Strategy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616265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6162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 Black" pitchFamily="34" charset="0"/>
              </a:rPr>
              <a:t>Membership fees &amp; admittance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616265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6162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 Black" pitchFamily="34" charset="0"/>
              </a:rPr>
              <a:t>Annual Report</a:t>
            </a:r>
            <a:r>
              <a:rPr kumimoji="0" lang="en-US" altLang="en-US" sz="1100" b="0" i="0" u="none" strike="noStrike" cap="none" normalizeH="0" dirty="0" smtClean="0">
                <a:ln>
                  <a:noFill/>
                </a:ln>
                <a:solidFill>
                  <a:srgbClr val="6162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 Black" pitchFamily="34" charset="0"/>
              </a:rPr>
              <a:t> &amp; Annual Accounts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616265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6162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 Black" pitchFamily="34" charset="0"/>
              </a:rPr>
              <a:t>Activity Plan</a:t>
            </a:r>
            <a:r>
              <a:rPr kumimoji="0" lang="en-US" altLang="en-US" sz="1100" b="0" i="0" u="none" strike="noStrike" cap="none" normalizeH="0" dirty="0" smtClean="0">
                <a:ln>
                  <a:noFill/>
                </a:ln>
                <a:solidFill>
                  <a:srgbClr val="6162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 Black" pitchFamily="34" charset="0"/>
              </a:rPr>
              <a:t> &amp; </a:t>
            </a:r>
            <a:r>
              <a:rPr lang="en-US" altLang="en-US" sz="1100" dirty="0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rPr>
              <a:t>Financial Plan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616265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Arial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596211" y="2249835"/>
            <a:ext cx="876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6162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 Black" pitchFamily="34" charset="0"/>
              </a:rPr>
              <a:t>Approval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616265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Arial" pitchFamily="34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610471" y="3773681"/>
            <a:ext cx="1117600" cy="51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6162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 Black" pitchFamily="34" charset="0"/>
              </a:rPr>
              <a:t>Activity Plan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616265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 Black" pitchFamily="34" charset="0"/>
              </a:rPr>
              <a:t>Financial Plan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rgbClr val="616265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Arial Black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6162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 Black" pitchFamily="34" charset="0"/>
              </a:rPr>
              <a:t>Coordination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616265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Arial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891161" y="3875560"/>
            <a:ext cx="8858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6162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 Black" pitchFamily="34" charset="0"/>
              </a:rPr>
              <a:t>Reporting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616265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Arial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07504" y="4371231"/>
            <a:ext cx="4149031" cy="10839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6162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 Black" pitchFamily="34" charset="0"/>
              </a:rPr>
              <a:t>Activities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616265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6162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 Black" pitchFamily="34" charset="0"/>
              </a:rPr>
              <a:t>Strategy &amp; European Integration (SEI), Open Access (OA), Future of the Fleet (FF), Expert Working Groups (EWG), Technology Transfer Office (TTO), Education &amp; Training (ET), Standards &amp; Protocols (SP), Database (DB</a:t>
            </a:r>
            <a:r>
              <a:rPr lang="en-US" altLang="en-US" sz="1100" dirty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 Black" pitchFamily="34" charset="0"/>
              </a:rPr>
              <a:t>), Communication &amp; Dissemination (CD)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304159" y="4371231"/>
            <a:ext cx="2024583" cy="10839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6162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 Black" pitchFamily="34" charset="0"/>
              </a:rPr>
              <a:t>Strategic Advisory Committee (SAC)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616265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1" u="none" strike="noStrike" cap="none" normalizeH="0" baseline="0" dirty="0" smtClean="0">
                <a:ln>
                  <a:noFill/>
                </a:ln>
                <a:solidFill>
                  <a:srgbClr val="6162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 Black" pitchFamily="34" charset="0"/>
              </a:rPr>
              <a:t>External representatives of European environmental </a:t>
            </a:r>
            <a:r>
              <a:rPr kumimoji="0" lang="en-GB" altLang="en-US" sz="1100" b="0" i="1" u="none" strike="noStrike" cap="none" normalizeH="0" baseline="0" dirty="0" smtClean="0">
                <a:ln>
                  <a:noFill/>
                </a:ln>
                <a:solidFill>
                  <a:srgbClr val="6162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 Black" pitchFamily="34" charset="0"/>
              </a:rPr>
              <a:t>organisations</a:t>
            </a:r>
            <a:r>
              <a:rPr kumimoji="0" lang="en-US" altLang="en-US" sz="1100" b="0" i="1" u="none" strike="noStrike" cap="none" normalizeH="0" baseline="0" dirty="0" smtClean="0">
                <a:ln>
                  <a:noFill/>
                </a:ln>
                <a:solidFill>
                  <a:srgbClr val="6162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 Black" pitchFamily="34" charset="0"/>
              </a:rPr>
              <a:t> and industry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616265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6162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 Black" pitchFamily="34" charset="0"/>
              </a:rPr>
              <a:t>Chair &amp; Vice-Chair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616265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Arial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59743" y="2890958"/>
            <a:ext cx="2578273" cy="7742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6162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 Black" pitchFamily="34" charset="0"/>
              </a:rPr>
              <a:t>Executive Secretariat (ES)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616265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1" u="none" strike="noStrike" cap="none" normalizeH="0" baseline="0" dirty="0" smtClean="0">
                <a:ln>
                  <a:noFill/>
                </a:ln>
                <a:solidFill>
                  <a:srgbClr val="6162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rPr>
              <a:t>Executive Secretary, Administrative/Financial</a:t>
            </a:r>
            <a:r>
              <a:rPr kumimoji="0" lang="en-US" altLang="en-US" sz="1100" b="0" i="1" u="none" strike="noStrike" cap="none" normalizeH="0" dirty="0" smtClean="0">
                <a:ln>
                  <a:noFill/>
                </a:ln>
                <a:solidFill>
                  <a:srgbClr val="6162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rPr>
              <a:t> </a:t>
            </a:r>
            <a:r>
              <a:rPr kumimoji="0" lang="en-US" altLang="en-US" sz="1100" b="0" i="1" u="none" strike="noStrike" cap="none" normalizeH="0" baseline="0" dirty="0" smtClean="0">
                <a:ln>
                  <a:noFill/>
                </a:ln>
                <a:solidFill>
                  <a:srgbClr val="6162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rPr>
              <a:t>Assistant(s), Legal</a:t>
            </a: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6162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rPr>
              <a:t> </a:t>
            </a:r>
            <a:r>
              <a:rPr kumimoji="0" lang="en-US" altLang="en-US" sz="1100" b="0" i="1" u="none" strike="noStrike" cap="none" normalizeH="0" baseline="0" dirty="0" smtClean="0">
                <a:ln>
                  <a:noFill/>
                </a:ln>
                <a:solidFill>
                  <a:srgbClr val="6162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rPr>
              <a:t>Expert (if not subcontracted)</a:t>
            </a:r>
            <a:endParaRPr kumimoji="0" lang="en-US" altLang="en-US" sz="1800" b="0" i="0" u="none" strike="sngStrike" cap="none" normalizeH="0" baseline="0" dirty="0" smtClean="0">
              <a:ln>
                <a:noFill/>
              </a:ln>
              <a:solidFill>
                <a:srgbClr val="616265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Arial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578176" y="1268760"/>
            <a:ext cx="3254375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6162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 Black" pitchFamily="34" charset="0"/>
              </a:rPr>
              <a:t>General Assembly (GA)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616265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1" u="none" strike="noStrike" cap="none" normalizeH="0" baseline="0" dirty="0" smtClean="0">
                <a:ln>
                  <a:noFill/>
                </a:ln>
                <a:solidFill>
                  <a:srgbClr val="6162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 Black" pitchFamily="34" charset="0"/>
              </a:rPr>
              <a:t>All Members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616265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6162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 Black" pitchFamily="34" charset="0"/>
              </a:rPr>
              <a:t>President &amp; Vice-President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616265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Arial" pitchFamily="34" charset="0"/>
            </a:endParaRPr>
          </a:p>
        </p:txBody>
      </p:sp>
      <p:sp>
        <p:nvSpPr>
          <p:cNvPr id="14" name="Double flèche horizontale 13"/>
          <p:cNvSpPr/>
          <p:nvPr/>
        </p:nvSpPr>
        <p:spPr>
          <a:xfrm flipV="1">
            <a:off x="3152031" y="3241948"/>
            <a:ext cx="535781" cy="134620"/>
          </a:xfrm>
          <a:prstGeom prst="leftRightArrow">
            <a:avLst/>
          </a:prstGeom>
          <a:solidFill>
            <a:srgbClr val="738AC8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rgbClr val="61626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5" name="Flèche droite 14"/>
          <p:cNvSpPr/>
          <p:nvPr/>
        </p:nvSpPr>
        <p:spPr>
          <a:xfrm rot="16200000">
            <a:off x="5310665" y="3953666"/>
            <a:ext cx="601345" cy="140335"/>
          </a:xfrm>
          <a:prstGeom prst="rightArrow">
            <a:avLst/>
          </a:prstGeom>
          <a:solidFill>
            <a:srgbClr val="D4262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rgbClr val="61626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8" name="Flèche droite 17"/>
          <p:cNvSpPr/>
          <p:nvPr/>
        </p:nvSpPr>
        <p:spPr>
          <a:xfrm rot="5400000">
            <a:off x="6067593" y="2350950"/>
            <a:ext cx="938530" cy="137160"/>
          </a:xfrm>
          <a:prstGeom prst="rightArrow">
            <a:avLst/>
          </a:prstGeom>
          <a:solidFill>
            <a:srgbClr val="738AC8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rgbClr val="61626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9" name="Flèche droite 18"/>
          <p:cNvSpPr/>
          <p:nvPr/>
        </p:nvSpPr>
        <p:spPr>
          <a:xfrm rot="16200000">
            <a:off x="5861853" y="2336345"/>
            <a:ext cx="944880" cy="137160"/>
          </a:xfrm>
          <a:prstGeom prst="rightArrow">
            <a:avLst/>
          </a:prstGeom>
          <a:solidFill>
            <a:srgbClr val="738AC8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rgbClr val="61626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5582741" y="3797138"/>
            <a:ext cx="14922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6162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 Black" pitchFamily="34" charset="0"/>
              </a:rPr>
              <a:t>Recommendations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616265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100" b="0" i="0" u="none" strike="noStrike" cap="none" normalizeH="0" baseline="0" dirty="0" smtClean="0">
                <a:ln>
                  <a:noFill/>
                </a:ln>
                <a:solidFill>
                  <a:srgbClr val="6162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 Black" pitchFamily="34" charset="0"/>
              </a:rPr>
              <a:t>Evaluation</a:t>
            </a:r>
            <a:endParaRPr kumimoji="0" lang="fr-FR" altLang="en-US" sz="1800" b="0" i="0" u="none" strike="noStrike" cap="none" normalizeH="0" baseline="0" dirty="0" smtClean="0">
              <a:ln>
                <a:noFill/>
              </a:ln>
              <a:solidFill>
                <a:srgbClr val="616265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Arial" pitchFamily="34" charset="0"/>
            </a:endParaRPr>
          </a:p>
        </p:txBody>
      </p:sp>
      <p:sp>
        <p:nvSpPr>
          <p:cNvPr id="21" name="Flèche droite 20"/>
          <p:cNvSpPr/>
          <p:nvPr/>
        </p:nvSpPr>
        <p:spPr>
          <a:xfrm rot="5400000" flipV="1">
            <a:off x="5139533" y="3989543"/>
            <a:ext cx="580390" cy="140335"/>
          </a:xfrm>
          <a:prstGeom prst="rightArrow">
            <a:avLst/>
          </a:prstGeom>
          <a:solidFill>
            <a:srgbClr val="738AC8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rgbClr val="61626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4496891" y="3749513"/>
            <a:ext cx="9683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6162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 Black" pitchFamily="34" charset="0"/>
              </a:rPr>
              <a:t>Strategy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616265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6162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 Black" pitchFamily="34" charset="0"/>
              </a:rPr>
              <a:t>Reports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616265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6162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 Black" pitchFamily="34" charset="0"/>
              </a:rPr>
              <a:t>Activity Plan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616265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Arial" pitchFamily="34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6367462" y="4371231"/>
            <a:ext cx="1537097" cy="10839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i="1" dirty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 Black" pitchFamily="34" charset="0"/>
              </a:rPr>
              <a:t>A</a:t>
            </a:r>
            <a:r>
              <a:rPr lang="en-US" altLang="en-US" sz="1200" b="1" i="1" dirty="0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 Black" pitchFamily="34" charset="0"/>
              </a:rPr>
              <a:t>d hoc</a:t>
            </a:r>
            <a:r>
              <a:rPr kumimoji="0" lang="en-US" altLang="en-US" sz="1200" b="1" i="1" u="none" strike="noStrike" cap="none" normalizeH="0" baseline="0" dirty="0" smtClean="0">
                <a:ln>
                  <a:noFill/>
                </a:ln>
                <a:solidFill>
                  <a:srgbClr val="6162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 Black" pitchFamily="34" charset="0"/>
              </a:rPr>
              <a:t>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6162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 Black" pitchFamily="34" charset="0"/>
              </a:rPr>
              <a:t>Committees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rPr>
              <a:t>(e.g</a:t>
            </a:r>
            <a:r>
              <a:rPr lang="en-US" altLang="en-US" sz="1200" b="1" dirty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rPr>
              <a:t>. </a:t>
            </a:r>
            <a:r>
              <a:rPr lang="en-US" altLang="en-US" sz="1200" b="1" dirty="0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rPr>
              <a:t>UGSP</a:t>
            </a:r>
            <a:r>
              <a:rPr lang="en-US" altLang="en-US" sz="1200" b="1" dirty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rPr>
              <a:t>, </a:t>
            </a:r>
            <a:r>
              <a:rPr lang="en-US" altLang="en-US" sz="1200" b="1" dirty="0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rPr>
              <a:t>EWG)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616265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1" u="none" strike="noStrike" cap="none" normalizeH="0" baseline="0" dirty="0" smtClean="0">
                <a:ln>
                  <a:noFill/>
                </a:ln>
                <a:solidFill>
                  <a:srgbClr val="6162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 Black" pitchFamily="34" charset="0"/>
              </a:rPr>
              <a:t>Relevant experts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616265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6162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 Black" pitchFamily="34" charset="0"/>
              </a:rPr>
              <a:t>Chair &amp; Vice-Chair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616265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Arial" pitchFamily="34" charset="0"/>
            </a:endParaRPr>
          </a:p>
        </p:txBody>
      </p:sp>
      <p:sp>
        <p:nvSpPr>
          <p:cNvPr id="24" name="Flèche droite 23"/>
          <p:cNvSpPr/>
          <p:nvPr/>
        </p:nvSpPr>
        <p:spPr>
          <a:xfrm rot="16200000">
            <a:off x="6957655" y="3953665"/>
            <a:ext cx="601345" cy="140335"/>
          </a:xfrm>
          <a:prstGeom prst="rightArrow">
            <a:avLst/>
          </a:prstGeom>
          <a:solidFill>
            <a:srgbClr val="D4262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rgbClr val="61626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5" name="Flèche droite 24"/>
          <p:cNvSpPr/>
          <p:nvPr/>
        </p:nvSpPr>
        <p:spPr>
          <a:xfrm rot="5400000" flipV="1">
            <a:off x="6789063" y="3989542"/>
            <a:ext cx="580390" cy="140335"/>
          </a:xfrm>
          <a:prstGeom prst="rightArrow">
            <a:avLst/>
          </a:prstGeom>
          <a:solidFill>
            <a:srgbClr val="738AC8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rgbClr val="61626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42"/>
          <p:cNvSpPr>
            <a:spLocks noChangeArrowheads="1"/>
          </p:cNvSpPr>
          <p:nvPr/>
        </p:nvSpPr>
        <p:spPr bwMode="auto">
          <a:xfrm>
            <a:off x="0" y="46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Flèche droite 30"/>
          <p:cNvSpPr/>
          <p:nvPr/>
        </p:nvSpPr>
        <p:spPr>
          <a:xfrm rot="5400000">
            <a:off x="3467443" y="3955252"/>
            <a:ext cx="575945" cy="137160"/>
          </a:xfrm>
          <a:prstGeom prst="rightArrow">
            <a:avLst/>
          </a:prstGeom>
          <a:solidFill>
            <a:srgbClr val="738AC8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rgbClr val="61626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2" name="Flèche droite 31"/>
          <p:cNvSpPr/>
          <p:nvPr/>
        </p:nvSpPr>
        <p:spPr>
          <a:xfrm rot="16200000">
            <a:off x="3619843" y="3950807"/>
            <a:ext cx="592455" cy="137160"/>
          </a:xfrm>
          <a:prstGeom prst="rightArrow">
            <a:avLst/>
          </a:prstGeom>
          <a:solidFill>
            <a:srgbClr val="738AC8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rgbClr val="61626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7950689" y="4375026"/>
            <a:ext cx="1085807" cy="10839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i="1" dirty="0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 Black" pitchFamily="34" charset="0"/>
              </a:rPr>
              <a:t>Partners</a:t>
            </a: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rgbClr val="616265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Arial Black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1" u="none" strike="noStrike" cap="none" normalizeH="0" baseline="0" dirty="0" smtClean="0">
                <a:ln>
                  <a:noFill/>
                </a:ln>
                <a:solidFill>
                  <a:srgbClr val="6162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 Black" pitchFamily="34" charset="0"/>
              </a:rPr>
              <a:t>External relevant experts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616265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 smtClean="0">
                <a:solidFill>
                  <a:srgbClr val="61626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616265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Arial" pitchFamily="34" charset="0"/>
            </a:endParaRPr>
          </a:p>
        </p:txBody>
      </p:sp>
      <p:sp>
        <p:nvSpPr>
          <p:cNvPr id="33" name="Flèche droite 32"/>
          <p:cNvSpPr/>
          <p:nvPr/>
        </p:nvSpPr>
        <p:spPr>
          <a:xfrm rot="16200000">
            <a:off x="8325807" y="3957460"/>
            <a:ext cx="601345" cy="140335"/>
          </a:xfrm>
          <a:prstGeom prst="rightArrow">
            <a:avLst/>
          </a:prstGeom>
          <a:solidFill>
            <a:srgbClr val="D4262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rgbClr val="61626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4" name="Flèche droite 33"/>
          <p:cNvSpPr/>
          <p:nvPr/>
        </p:nvSpPr>
        <p:spPr>
          <a:xfrm rot="5400000" flipV="1">
            <a:off x="8157215" y="3993337"/>
            <a:ext cx="580390" cy="140335"/>
          </a:xfrm>
          <a:prstGeom prst="rightArrow">
            <a:avLst/>
          </a:prstGeom>
          <a:solidFill>
            <a:srgbClr val="738AC8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rgbClr val="61626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449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0" y="1700808"/>
            <a:ext cx="10080625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1">
              <a:lnSpc>
                <a:spcPct val="113000"/>
              </a:lnSpc>
            </a:pPr>
            <a:r>
              <a:rPr lang="pl-PL" altLang="fr-FR" sz="4000" dirty="0">
                <a:solidFill>
                  <a:srgbClr val="616265"/>
                </a:solidFill>
                <a:latin typeface="Source Sans Pro" pitchFamily="32" charset="0"/>
              </a:rPr>
              <a:t>Contact details</a:t>
            </a:r>
          </a:p>
          <a:p>
            <a:pPr algn="ctr" eaLnBrk="1"/>
            <a:r>
              <a:rPr lang="fr-FR" altLang="fr-FR" sz="1600" dirty="0" smtClean="0">
                <a:solidFill>
                  <a:srgbClr val="616265"/>
                </a:solidFill>
                <a:latin typeface="Source Sans Pro ExtraLight" pitchFamily="34" charset="-18"/>
              </a:rPr>
              <a:t>Élisabeth Gérard</a:t>
            </a:r>
            <a:endParaRPr lang="pl-PL" altLang="fr-FR" sz="1600" dirty="0">
              <a:solidFill>
                <a:srgbClr val="616265"/>
              </a:solidFill>
              <a:latin typeface="Source Sans Pro ExtraLight" pitchFamily="34" charset="-18"/>
            </a:endParaRPr>
          </a:p>
          <a:p>
            <a:pPr algn="ctr" eaLnBrk="1"/>
            <a:r>
              <a:rPr lang="fr-FR" altLang="fr-FR" sz="1600" dirty="0" smtClean="0">
                <a:solidFill>
                  <a:srgbClr val="616265"/>
                </a:solidFill>
                <a:latin typeface="Source Sans Pro" pitchFamily="32" charset="0"/>
              </a:rPr>
              <a:t>Météo-France</a:t>
            </a:r>
            <a:endParaRPr lang="pl-PL" altLang="fr-FR" sz="1600" dirty="0">
              <a:solidFill>
                <a:srgbClr val="616265"/>
              </a:solidFill>
              <a:latin typeface="Source Sans Pro" pitchFamily="32" charset="0"/>
            </a:endParaRPr>
          </a:p>
          <a:p>
            <a:pPr algn="ctr" eaLnBrk="1">
              <a:spcAft>
                <a:spcPts val="600"/>
              </a:spcAft>
            </a:pPr>
            <a:r>
              <a:rPr lang="pl-PL" altLang="fr-FR" sz="1600" dirty="0" smtClean="0">
                <a:solidFill>
                  <a:srgbClr val="616265"/>
                </a:solidFill>
                <a:latin typeface="Source Sans Pro ExtraLight" pitchFamily="34" charset="-18"/>
              </a:rPr>
              <a:t>E-mail</a:t>
            </a:r>
            <a:r>
              <a:rPr lang="pl-PL" altLang="fr-FR" sz="1600" dirty="0">
                <a:solidFill>
                  <a:srgbClr val="616265"/>
                </a:solidFill>
                <a:latin typeface="Source Sans Pro ExtraLight" pitchFamily="34" charset="-18"/>
              </a:rPr>
              <a:t>: </a:t>
            </a:r>
            <a:r>
              <a:rPr lang="fr-FR" altLang="fr-FR" sz="1600" dirty="0" smtClean="0">
                <a:solidFill>
                  <a:srgbClr val="F9A12A"/>
                </a:solidFill>
                <a:latin typeface="Source Sans Pro ExtraLight" pitchFamily="34" charset="-18"/>
              </a:rPr>
              <a:t>bureau@euafr.net</a:t>
            </a:r>
            <a:endParaRPr lang="fr-FR" altLang="fr-FR" sz="1600" dirty="0" smtClean="0">
              <a:solidFill>
                <a:srgbClr val="616265"/>
              </a:solidFill>
              <a:latin typeface="Source Sans Pro ExtraLight" pitchFamily="34" charset="-18"/>
            </a:endParaRPr>
          </a:p>
          <a:p>
            <a:pPr algn="ctr" eaLnBrk="1"/>
            <a:r>
              <a:rPr lang="fr-FR" altLang="fr-FR" sz="1600" dirty="0" smtClean="0">
                <a:solidFill>
                  <a:srgbClr val="616265"/>
                </a:solidFill>
                <a:latin typeface="Source Sans Pro ExtraLight" pitchFamily="34" charset="-18"/>
              </a:rPr>
              <a:t>Phil Brown</a:t>
            </a:r>
            <a:endParaRPr lang="pl-PL" altLang="fr-FR" sz="1600" dirty="0">
              <a:solidFill>
                <a:srgbClr val="616265"/>
              </a:solidFill>
              <a:latin typeface="Source Sans Pro ExtraLight" pitchFamily="34" charset="-18"/>
            </a:endParaRPr>
          </a:p>
          <a:p>
            <a:pPr algn="ctr" eaLnBrk="1"/>
            <a:r>
              <a:rPr lang="fr-FR" altLang="fr-FR" sz="1600" dirty="0" smtClean="0">
                <a:solidFill>
                  <a:srgbClr val="616265"/>
                </a:solidFill>
                <a:latin typeface="Source Sans Pro" pitchFamily="32" charset="0"/>
              </a:rPr>
              <a:t>Met Office</a:t>
            </a:r>
            <a:endParaRPr lang="pl-PL" altLang="fr-FR" sz="1600" dirty="0">
              <a:solidFill>
                <a:srgbClr val="616265"/>
              </a:solidFill>
              <a:latin typeface="Source Sans Pro" pitchFamily="32" charset="0"/>
            </a:endParaRPr>
          </a:p>
          <a:p>
            <a:pPr algn="ctr" eaLnBrk="1"/>
            <a:r>
              <a:rPr lang="pl-PL" altLang="fr-FR" sz="1600" dirty="0">
                <a:solidFill>
                  <a:srgbClr val="616265"/>
                </a:solidFill>
                <a:latin typeface="Source Sans Pro ExtraLight" pitchFamily="34" charset="-18"/>
              </a:rPr>
              <a:t>E-mail: </a:t>
            </a:r>
            <a:r>
              <a:rPr lang="fr-FR" altLang="fr-FR" sz="1600" dirty="0">
                <a:solidFill>
                  <a:srgbClr val="F9A12A"/>
                </a:solidFill>
                <a:latin typeface="Source Sans Pro ExtraLight" pitchFamily="34" charset="-18"/>
              </a:rPr>
              <a:t>phil.brown@metoffice.gov.uk</a:t>
            </a:r>
            <a:endParaRPr lang="de-DE" altLang="fr-FR" sz="1600" dirty="0">
              <a:solidFill>
                <a:srgbClr val="F9A12A"/>
              </a:solidFill>
              <a:latin typeface="Source Sans Pro ExtraLight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356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s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EUFAR GA03 Template</Template>
  <TotalTime>1140</TotalTime>
  <Words>587</Words>
  <Application>Microsoft Office PowerPoint</Application>
  <PresentationFormat>On-screen Show (4:3)</PresentationFormat>
  <Paragraphs>112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Title slide</vt:lpstr>
      <vt:lpstr>Section slide</vt:lpstr>
      <vt:lpstr>Blank slide</vt:lpstr>
      <vt:lpstr>Last slide</vt:lpstr>
      <vt:lpstr>Slide 1</vt:lpstr>
      <vt:lpstr>EUFAR’s timeline</vt:lpstr>
      <vt:lpstr>Objectives &amp; strategy</vt:lpstr>
      <vt:lpstr>EUFAR AISBL</vt:lpstr>
      <vt:lpstr>Future activities of EUFAR AISBL</vt:lpstr>
      <vt:lpstr>Future activities of EUFAR AISBL</vt:lpstr>
      <vt:lpstr>EUFAR AISBL governance</vt:lpstr>
      <vt:lpstr>Slide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Elisabeth Gérard</dc:creator>
  <cp:lastModifiedBy>phil.brown</cp:lastModifiedBy>
  <cp:revision>60</cp:revision>
  <dcterms:created xsi:type="dcterms:W3CDTF">2016-03-25T09:38:24Z</dcterms:created>
  <dcterms:modified xsi:type="dcterms:W3CDTF">2017-05-03T12:37:38Z</dcterms:modified>
</cp:coreProperties>
</file>