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2" r:id="rId12"/>
    <p:sldId id="267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 varScale="1">
        <p:scale>
          <a:sx n="120" d="100"/>
          <a:sy n="120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430E-CECA-476A-BB50-EB065003192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A823-6625-43FC-B82B-C64997941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biased is </a:t>
            </a:r>
            <a:br>
              <a:rPr lang="en-GB" dirty="0" smtClean="0"/>
            </a:br>
            <a:r>
              <a:rPr lang="en-GB" dirty="0" smtClean="0"/>
              <a:t>convective cloud sampling?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 Field</a:t>
            </a:r>
          </a:p>
          <a:p>
            <a:r>
              <a:rPr lang="en-GB" smtClean="0"/>
              <a:t>Kalli Furtado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184576" cy="53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025" y="1916832"/>
            <a:ext cx="34473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336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187624" y="836712"/>
            <a:ext cx="679276" cy="953988"/>
          </a:xfrm>
          <a:custGeom>
            <a:avLst/>
            <a:gdLst>
              <a:gd name="connsiteX0" fmla="*/ 0 w 723900"/>
              <a:gd name="connsiteY0" fmla="*/ 0 h 891540"/>
              <a:gd name="connsiteX1" fmla="*/ 548640 w 723900"/>
              <a:gd name="connsiteY1" fmla="*/ 266700 h 891540"/>
              <a:gd name="connsiteX2" fmla="*/ 723900 w 72390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891540">
                <a:moveTo>
                  <a:pt x="0" y="0"/>
                </a:moveTo>
                <a:cubicBezTo>
                  <a:pt x="213995" y="59055"/>
                  <a:pt x="427990" y="118110"/>
                  <a:pt x="548640" y="266700"/>
                </a:cubicBezTo>
                <a:cubicBezTo>
                  <a:pt x="669290" y="415290"/>
                  <a:pt x="696595" y="653415"/>
                  <a:pt x="723900" y="891540"/>
                </a:cubicBezTo>
              </a:path>
            </a:pathLst>
          </a:cu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3808" y="1484784"/>
            <a:ext cx="22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Choose largest from 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1844824"/>
            <a:ext cx="22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Choose largest from 3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 flipH="1">
            <a:off x="2195736" y="1700808"/>
            <a:ext cx="720080" cy="144016"/>
          </a:xfrm>
          <a:custGeom>
            <a:avLst/>
            <a:gdLst>
              <a:gd name="connsiteX0" fmla="*/ 0 w 723900"/>
              <a:gd name="connsiteY0" fmla="*/ 0 h 891540"/>
              <a:gd name="connsiteX1" fmla="*/ 548640 w 723900"/>
              <a:gd name="connsiteY1" fmla="*/ 266700 h 891540"/>
              <a:gd name="connsiteX2" fmla="*/ 723900 w 72390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891540">
                <a:moveTo>
                  <a:pt x="0" y="0"/>
                </a:moveTo>
                <a:cubicBezTo>
                  <a:pt x="213995" y="59055"/>
                  <a:pt x="427990" y="118110"/>
                  <a:pt x="548640" y="266700"/>
                </a:cubicBezTo>
                <a:cubicBezTo>
                  <a:pt x="669290" y="415290"/>
                  <a:pt x="696595" y="653415"/>
                  <a:pt x="723900" y="891540"/>
                </a:cubicBezTo>
              </a:path>
            </a:pathLst>
          </a:cu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4837856">
            <a:off x="3131796" y="2182627"/>
            <a:ext cx="418739" cy="374592"/>
          </a:xfrm>
          <a:custGeom>
            <a:avLst/>
            <a:gdLst>
              <a:gd name="connsiteX0" fmla="*/ 0 w 723900"/>
              <a:gd name="connsiteY0" fmla="*/ 0 h 891540"/>
              <a:gd name="connsiteX1" fmla="*/ 548640 w 723900"/>
              <a:gd name="connsiteY1" fmla="*/ 266700 h 891540"/>
              <a:gd name="connsiteX2" fmla="*/ 723900 w 72390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891540">
                <a:moveTo>
                  <a:pt x="0" y="0"/>
                </a:moveTo>
                <a:cubicBezTo>
                  <a:pt x="213995" y="59055"/>
                  <a:pt x="427990" y="118110"/>
                  <a:pt x="548640" y="266700"/>
                </a:cubicBezTo>
                <a:cubicBezTo>
                  <a:pt x="669290" y="415290"/>
                  <a:pt x="696595" y="653415"/>
                  <a:pt x="723900" y="891540"/>
                </a:cubicBezTo>
              </a:path>
            </a:pathLst>
          </a:cu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creensh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692696"/>
            <a:ext cx="5610225" cy="5476875"/>
          </a:xfrm>
          <a:prstGeom prst="rect">
            <a:avLst/>
          </a:prstGeom>
        </p:spPr>
      </p:pic>
      <p:grpSp>
        <p:nvGrpSpPr>
          <p:cNvPr id="2048" name="Group 2047"/>
          <p:cNvGrpSpPr/>
          <p:nvPr/>
        </p:nvGrpSpPr>
        <p:grpSpPr>
          <a:xfrm>
            <a:off x="4499992" y="1806873"/>
            <a:ext cx="2355237" cy="2702247"/>
            <a:chOff x="4499992" y="1806873"/>
            <a:chExt cx="2355237" cy="270224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499992" y="4221088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365104"/>
              <a:ext cx="93610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078587" y="3861048"/>
              <a:ext cx="93610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968044" y="3429000"/>
              <a:ext cx="93610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42770" y="3068960"/>
              <a:ext cx="93610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279222" y="2616105"/>
              <a:ext cx="93610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758896" y="4509120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754551" y="3933056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40745" y="3717032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718547" y="3501008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680012" y="3356992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824028" y="2492896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955186" y="1806873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919125" y="2996952"/>
              <a:ext cx="93610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864781" y="2708920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680012" y="3111583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042770" y="2276872"/>
              <a:ext cx="648072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If the underlying distribution of the parent distribution used to select clouds follows a gamma distribution then an additional error bar could be included with the observations. This would indicate the potential bias in the mean value due to using a choose the larger rule. </a:t>
            </a:r>
          </a:p>
          <a:p>
            <a:endParaRPr lang="en-GB" dirty="0" smtClean="0"/>
          </a:p>
          <a:p>
            <a:r>
              <a:rPr lang="en-GB" dirty="0" smtClean="0"/>
              <a:t>The methods presented in this study can be used to estimate the effect for other distributions.</a:t>
            </a:r>
          </a:p>
          <a:p>
            <a:endParaRPr lang="en-GB" dirty="0" smtClean="0"/>
          </a:p>
          <a:p>
            <a:r>
              <a:rPr lang="en-GB" dirty="0" smtClean="0"/>
              <a:t>when planning sampling strategies for convective clouds ensure that random choices are made between clouds. For instance this could be achieved by flying between fixed ground points.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3968" y="6308725"/>
            <a:ext cx="430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https://doi.org/10.1175/JTECH-D-15-0148.1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5095875" cy="2047875"/>
          </a:xfrm>
        </p:spPr>
      </p:pic>
      <p:sp>
        <p:nvSpPr>
          <p:cNvPr id="5" name="TextBox 4"/>
          <p:cNvSpPr txBox="1"/>
          <p:nvPr/>
        </p:nvSpPr>
        <p:spPr>
          <a:xfrm>
            <a:off x="1043608" y="3789040"/>
            <a:ext cx="393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Abel and Shipway 2007 QJ : RICO clouds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636912"/>
            <a:ext cx="4896544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44008" y="2348880"/>
            <a:ext cx="1008112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creenshot-8.png"/>
          <p:cNvPicPr>
            <a:picLocks noChangeAspect="1"/>
          </p:cNvPicPr>
          <p:nvPr/>
        </p:nvPicPr>
        <p:blipFill>
          <a:blip r:embed="rId3" cstate="print"/>
          <a:srcRect t="26713" b="49245"/>
          <a:stretch>
            <a:fillRect/>
          </a:stretch>
        </p:blipFill>
        <p:spPr>
          <a:xfrm>
            <a:off x="1187624" y="4797152"/>
            <a:ext cx="7267575" cy="648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6" y="5733256"/>
            <a:ext cx="302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Neggers</a:t>
            </a:r>
            <a:r>
              <a:rPr lang="en-GB" dirty="0" smtClean="0"/>
              <a:t> et al. 2006 QJ : SCMS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03648" y="5229200"/>
            <a:ext cx="5184576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692696"/>
            <a:ext cx="5610225" cy="547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-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547664" y="1124744"/>
            <a:ext cx="5998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79646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55976" y="4725144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0243" t="71494" r="44846" b="20865"/>
          <a:stretch>
            <a:fillRect/>
          </a:stretch>
        </p:blipFill>
        <p:spPr bwMode="auto">
          <a:xfrm>
            <a:off x="4427984" y="4725144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7147" t="40930" r="48120" b="41605"/>
          <a:stretch>
            <a:fillRect/>
          </a:stretch>
        </p:blipFill>
        <p:spPr bwMode="auto">
          <a:xfrm>
            <a:off x="3275856" y="2708920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31 C -0.01337 -0.00995 -0.0283 -0.02221 -0.04062 -0.04535 C -0.05295 -0.06849 -0.06614 -0.05368 -0.07239 -0.13628 C -0.07864 -0.21888 -0.07847 -0.37969 -0.07812 -0.5404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1403648" y="764704"/>
            <a:ext cx="1224136" cy="1219200"/>
          </a:xfrm>
          <a:prstGeom prst="rect">
            <a:avLst/>
          </a:prstGeom>
        </p:spPr>
      </p:pic>
      <p:pic>
        <p:nvPicPr>
          <p:cNvPr id="5" name="Picture 4" descr="1932-d-washington-quarter1.jpg"/>
          <p:cNvPicPr>
            <a:picLocks noChangeAspect="1"/>
          </p:cNvPicPr>
          <p:nvPr/>
        </p:nvPicPr>
        <p:blipFill>
          <a:blip r:embed="rId2" cstate="print"/>
          <a:srcRect l="50202"/>
          <a:stretch>
            <a:fillRect/>
          </a:stretch>
        </p:blipFill>
        <p:spPr>
          <a:xfrm>
            <a:off x="2771800" y="764704"/>
            <a:ext cx="1214264" cy="1219200"/>
          </a:xfrm>
          <a:prstGeom prst="rect">
            <a:avLst/>
          </a:prstGeom>
        </p:spPr>
      </p:pic>
      <p:pic>
        <p:nvPicPr>
          <p:cNvPr id="6" name="Picture 5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2771800" y="2132856"/>
            <a:ext cx="1224136" cy="1219200"/>
          </a:xfrm>
          <a:prstGeom prst="rect">
            <a:avLst/>
          </a:prstGeom>
        </p:spPr>
      </p:pic>
      <p:pic>
        <p:nvPicPr>
          <p:cNvPr id="7" name="Picture 6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2699792" y="3501008"/>
            <a:ext cx="1224136" cy="1219200"/>
          </a:xfrm>
          <a:prstGeom prst="rect">
            <a:avLst/>
          </a:prstGeom>
        </p:spPr>
      </p:pic>
      <p:pic>
        <p:nvPicPr>
          <p:cNvPr id="8" name="Picture 7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1331640" y="3429000"/>
            <a:ext cx="1224136" cy="1219200"/>
          </a:xfrm>
          <a:prstGeom prst="rect">
            <a:avLst/>
          </a:prstGeom>
        </p:spPr>
      </p:pic>
      <p:pic>
        <p:nvPicPr>
          <p:cNvPr id="9" name="Picture 8" descr="1932-d-washington-quarter1.jpg"/>
          <p:cNvPicPr>
            <a:picLocks noChangeAspect="1"/>
          </p:cNvPicPr>
          <p:nvPr/>
        </p:nvPicPr>
        <p:blipFill>
          <a:blip r:embed="rId2" cstate="print"/>
          <a:srcRect l="50202"/>
          <a:stretch>
            <a:fillRect/>
          </a:stretch>
        </p:blipFill>
        <p:spPr>
          <a:xfrm>
            <a:off x="1259632" y="4869160"/>
            <a:ext cx="1214264" cy="1219200"/>
          </a:xfrm>
          <a:prstGeom prst="rect">
            <a:avLst/>
          </a:prstGeom>
        </p:spPr>
      </p:pic>
      <p:pic>
        <p:nvPicPr>
          <p:cNvPr id="10" name="Picture 9" descr="1932-d-washington-quarter1.jpg"/>
          <p:cNvPicPr>
            <a:picLocks noChangeAspect="1"/>
          </p:cNvPicPr>
          <p:nvPr/>
        </p:nvPicPr>
        <p:blipFill>
          <a:blip r:embed="rId2" cstate="print"/>
          <a:srcRect l="50202"/>
          <a:stretch>
            <a:fillRect/>
          </a:stretch>
        </p:blipFill>
        <p:spPr>
          <a:xfrm>
            <a:off x="1403648" y="2060848"/>
            <a:ext cx="1214264" cy="1219200"/>
          </a:xfrm>
          <a:prstGeom prst="rect">
            <a:avLst/>
          </a:prstGeom>
        </p:spPr>
      </p:pic>
      <p:pic>
        <p:nvPicPr>
          <p:cNvPr id="11" name="Picture 10" descr="1932-d-washington-quarter1.jpg"/>
          <p:cNvPicPr>
            <a:picLocks noChangeAspect="1"/>
          </p:cNvPicPr>
          <p:nvPr/>
        </p:nvPicPr>
        <p:blipFill>
          <a:blip r:embed="rId2" cstate="print"/>
          <a:srcRect l="50202"/>
          <a:stretch>
            <a:fillRect/>
          </a:stretch>
        </p:blipFill>
        <p:spPr>
          <a:xfrm>
            <a:off x="2627784" y="4941168"/>
            <a:ext cx="1214264" cy="1219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499992" y="126876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5652120" y="764704"/>
            <a:ext cx="1224136" cy="12192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499992" y="256490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5652120" y="2060848"/>
            <a:ext cx="1224136" cy="12192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499992" y="400506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1932-d-washington-quarter1.jpg"/>
          <p:cNvPicPr>
            <a:picLocks noChangeAspect="1"/>
          </p:cNvPicPr>
          <p:nvPr/>
        </p:nvPicPr>
        <p:blipFill>
          <a:blip r:embed="rId2" cstate="print"/>
          <a:srcRect r="49798"/>
          <a:stretch>
            <a:fillRect/>
          </a:stretch>
        </p:blipFill>
        <p:spPr>
          <a:xfrm>
            <a:off x="5652120" y="3501008"/>
            <a:ext cx="1224136" cy="12192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4499992" y="544522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1932-d-washington-quarter1.jpg"/>
          <p:cNvPicPr>
            <a:picLocks noChangeAspect="1"/>
          </p:cNvPicPr>
          <p:nvPr/>
        </p:nvPicPr>
        <p:blipFill>
          <a:blip r:embed="rId2" cstate="print"/>
          <a:srcRect l="50202"/>
          <a:stretch>
            <a:fillRect/>
          </a:stretch>
        </p:blipFill>
        <p:spPr>
          <a:xfrm>
            <a:off x="5652120" y="5013176"/>
            <a:ext cx="1214264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24328" y="3140968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3/4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62068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1</a:t>
            </a:r>
            <a:endParaRPr lang="en-GB" sz="8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62068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0</a:t>
            </a:r>
            <a:endParaRPr lang="en-GB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ce-images-files.jpg"/>
          <p:cNvPicPr>
            <a:picLocks noChangeAspect="1"/>
          </p:cNvPicPr>
          <p:nvPr/>
        </p:nvPicPr>
        <p:blipFill>
          <a:blip r:embed="rId2" cstate="print"/>
          <a:srcRect l="68726" t="50399" b="10401"/>
          <a:stretch>
            <a:fillRect/>
          </a:stretch>
        </p:blipFill>
        <p:spPr>
          <a:xfrm>
            <a:off x="2267744" y="692696"/>
            <a:ext cx="1081311" cy="1008112"/>
          </a:xfrm>
          <a:prstGeom prst="rect">
            <a:avLst/>
          </a:prstGeom>
        </p:spPr>
      </p:pic>
      <p:pic>
        <p:nvPicPr>
          <p:cNvPr id="5" name="Picture 4" descr="dice-images-files.jpg"/>
          <p:cNvPicPr>
            <a:picLocks noChangeAspect="1"/>
          </p:cNvPicPr>
          <p:nvPr/>
        </p:nvPicPr>
        <p:blipFill>
          <a:blip r:embed="rId2" cstate="print"/>
          <a:srcRect r="68761" b="63601"/>
          <a:stretch>
            <a:fillRect/>
          </a:stretch>
        </p:blipFill>
        <p:spPr>
          <a:xfrm>
            <a:off x="2267744" y="1916832"/>
            <a:ext cx="1080120" cy="936104"/>
          </a:xfrm>
          <a:prstGeom prst="rect">
            <a:avLst/>
          </a:prstGeom>
        </p:spPr>
      </p:pic>
      <p:pic>
        <p:nvPicPr>
          <p:cNvPr id="6" name="Picture 5" descr="dice-images-files.jpg"/>
          <p:cNvPicPr>
            <a:picLocks noChangeAspect="1"/>
          </p:cNvPicPr>
          <p:nvPr/>
        </p:nvPicPr>
        <p:blipFill>
          <a:blip r:embed="rId2" cstate="print"/>
          <a:srcRect l="33321" r="33357" b="63601"/>
          <a:stretch>
            <a:fillRect/>
          </a:stretch>
        </p:blipFill>
        <p:spPr>
          <a:xfrm>
            <a:off x="827584" y="692696"/>
            <a:ext cx="1152128" cy="936104"/>
          </a:xfrm>
          <a:prstGeom prst="rect">
            <a:avLst/>
          </a:prstGeom>
        </p:spPr>
      </p:pic>
      <p:pic>
        <p:nvPicPr>
          <p:cNvPr id="8" name="Picture 7" descr="dice-images-files.jpg"/>
          <p:cNvPicPr>
            <a:picLocks noChangeAspect="1"/>
          </p:cNvPicPr>
          <p:nvPr/>
        </p:nvPicPr>
        <p:blipFill>
          <a:blip r:embed="rId2" cstate="print"/>
          <a:srcRect l="33321" t="50399" r="33357" b="10402"/>
          <a:stretch>
            <a:fillRect/>
          </a:stretch>
        </p:blipFill>
        <p:spPr>
          <a:xfrm>
            <a:off x="2195736" y="3140968"/>
            <a:ext cx="1152128" cy="1008112"/>
          </a:xfrm>
          <a:prstGeom prst="rect">
            <a:avLst/>
          </a:prstGeom>
        </p:spPr>
      </p:pic>
      <p:pic>
        <p:nvPicPr>
          <p:cNvPr id="9" name="Picture 8" descr="dice-images-files.jpg"/>
          <p:cNvPicPr>
            <a:picLocks noChangeAspect="1"/>
          </p:cNvPicPr>
          <p:nvPr/>
        </p:nvPicPr>
        <p:blipFill>
          <a:blip r:embed="rId2" cstate="print"/>
          <a:srcRect l="-1" t="50399" r="66679" b="10402"/>
          <a:stretch>
            <a:fillRect/>
          </a:stretch>
        </p:blipFill>
        <p:spPr>
          <a:xfrm>
            <a:off x="899592" y="1916832"/>
            <a:ext cx="1152128" cy="100811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3928" y="10527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ice-images-files.jpg"/>
          <p:cNvPicPr>
            <a:picLocks noChangeAspect="1"/>
          </p:cNvPicPr>
          <p:nvPr/>
        </p:nvPicPr>
        <p:blipFill>
          <a:blip r:embed="rId2" cstate="print"/>
          <a:srcRect l="68726" t="50399" b="10401"/>
          <a:stretch>
            <a:fillRect/>
          </a:stretch>
        </p:blipFill>
        <p:spPr>
          <a:xfrm>
            <a:off x="5148064" y="692696"/>
            <a:ext cx="1081311" cy="100811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23928" y="2276872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dice-images-files.jpg"/>
          <p:cNvPicPr>
            <a:picLocks noChangeAspect="1"/>
          </p:cNvPicPr>
          <p:nvPr/>
        </p:nvPicPr>
        <p:blipFill>
          <a:blip r:embed="rId2" cstate="print"/>
          <a:srcRect l="-1" t="50399" r="66679" b="10402"/>
          <a:stretch>
            <a:fillRect/>
          </a:stretch>
        </p:blipFill>
        <p:spPr>
          <a:xfrm>
            <a:off x="5220072" y="1988840"/>
            <a:ext cx="1152128" cy="1008112"/>
          </a:xfrm>
          <a:prstGeom prst="rect">
            <a:avLst/>
          </a:prstGeom>
        </p:spPr>
      </p:pic>
      <p:pic>
        <p:nvPicPr>
          <p:cNvPr id="14" name="Picture 13" descr="dice-images-files.jpg"/>
          <p:cNvPicPr>
            <a:picLocks noChangeAspect="1"/>
          </p:cNvPicPr>
          <p:nvPr/>
        </p:nvPicPr>
        <p:blipFill>
          <a:blip r:embed="rId2" cstate="print"/>
          <a:srcRect l="-1" t="50399" r="66679" b="10402"/>
          <a:stretch>
            <a:fillRect/>
          </a:stretch>
        </p:blipFill>
        <p:spPr>
          <a:xfrm>
            <a:off x="899592" y="3140968"/>
            <a:ext cx="1152128" cy="1008112"/>
          </a:xfrm>
          <a:prstGeom prst="rect">
            <a:avLst/>
          </a:prstGeom>
        </p:spPr>
      </p:pic>
      <p:pic>
        <p:nvPicPr>
          <p:cNvPr id="15" name="Picture 14" descr="dice-images-files.jpg"/>
          <p:cNvPicPr>
            <a:picLocks noChangeAspect="1"/>
          </p:cNvPicPr>
          <p:nvPr/>
        </p:nvPicPr>
        <p:blipFill>
          <a:blip r:embed="rId2" cstate="print"/>
          <a:srcRect l="33321" t="50399" r="33357" b="10402"/>
          <a:stretch>
            <a:fillRect/>
          </a:stretch>
        </p:blipFill>
        <p:spPr>
          <a:xfrm>
            <a:off x="5148064" y="3284984"/>
            <a:ext cx="1152128" cy="100811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923928" y="357301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76056" y="4725144"/>
            <a:ext cx="0" cy="151216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76056" y="6237312"/>
            <a:ext cx="280831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84368" y="4797152"/>
            <a:ext cx="0" cy="144016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2007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38031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7380312" y="4941168"/>
            <a:ext cx="288032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948264" y="5301208"/>
            <a:ext cx="288032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516216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084168" y="5805264"/>
            <a:ext cx="28803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652120" y="6021288"/>
            <a:ext cx="2880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220072" y="6165304"/>
            <a:ext cx="288032" cy="720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9552" y="4725144"/>
            <a:ext cx="0" cy="151216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39552" y="6237312"/>
            <a:ext cx="280831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47864" y="4797152"/>
            <a:ext cx="0" cy="144016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356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115616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547664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97971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41176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84380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2843808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411760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979712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547664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115616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83568" y="5589240"/>
            <a:ext cx="2880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 rot="5400000">
            <a:off x="971600" y="4581128"/>
            <a:ext cx="1008112" cy="4320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5400000">
            <a:off x="5292080" y="4653136"/>
            <a:ext cx="1008112" cy="4320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563888" y="476672"/>
            <a:ext cx="15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Choose largest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580" r="35281" b="57854"/>
          <a:stretch>
            <a:fillRect/>
          </a:stretch>
        </p:blipFill>
        <p:spPr bwMode="auto">
          <a:xfrm>
            <a:off x="2267744" y="1340768"/>
            <a:ext cx="43204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580" r="35281" b="57854"/>
          <a:stretch>
            <a:fillRect/>
          </a:stretch>
        </p:blipFill>
        <p:spPr bwMode="auto">
          <a:xfrm>
            <a:off x="2339752" y="404664"/>
            <a:ext cx="43204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ce-images-files.jpg"/>
          <p:cNvPicPr>
            <a:picLocks noChangeAspect="1"/>
          </p:cNvPicPr>
          <p:nvPr/>
        </p:nvPicPr>
        <p:blipFill>
          <a:blip r:embed="rId3" cstate="print"/>
          <a:srcRect l="68726" t="50399" b="10401"/>
          <a:stretch>
            <a:fillRect/>
          </a:stretch>
        </p:blipFill>
        <p:spPr>
          <a:xfrm>
            <a:off x="4139952" y="836712"/>
            <a:ext cx="432048" cy="402801"/>
          </a:xfrm>
          <a:prstGeom prst="rect">
            <a:avLst/>
          </a:prstGeom>
        </p:spPr>
      </p:pic>
      <p:pic>
        <p:nvPicPr>
          <p:cNvPr id="7" name="Picture 6" descr="dice-images-files.jpg"/>
          <p:cNvPicPr>
            <a:picLocks noChangeAspect="1"/>
          </p:cNvPicPr>
          <p:nvPr/>
        </p:nvPicPr>
        <p:blipFill>
          <a:blip r:embed="rId3" cstate="print"/>
          <a:srcRect l="36692" r="33357" b="63601"/>
          <a:stretch>
            <a:fillRect/>
          </a:stretch>
        </p:blipFill>
        <p:spPr>
          <a:xfrm>
            <a:off x="4644008" y="827916"/>
            <a:ext cx="423132" cy="3824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6056" y="620688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03648" y="23488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 is a random variable equal to the maximum of the independent identically distributed </a:t>
            </a:r>
            <a:r>
              <a:rPr lang="sv-SE" dirty="0" smtClean="0"/>
              <a:t>random variables X1, X2, Xn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2930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that </a:t>
            </a:r>
            <a:r>
              <a:rPr lang="en-GB" i="1" dirty="0" smtClean="0"/>
              <a:t>X1</a:t>
            </a:r>
            <a:r>
              <a:rPr lang="en-GB" dirty="0" smtClean="0"/>
              <a:t> is </a:t>
            </a:r>
            <a:r>
              <a:rPr lang="en-GB" i="1" dirty="0" smtClean="0"/>
              <a:t>y</a:t>
            </a:r>
            <a:r>
              <a:rPr lang="en-GB" dirty="0" smtClean="0"/>
              <a:t> AND </a:t>
            </a:r>
            <a:r>
              <a:rPr lang="en-GB" i="1" dirty="0" smtClean="0"/>
              <a:t>X2</a:t>
            </a:r>
            <a:r>
              <a:rPr lang="en-GB" dirty="0" smtClean="0"/>
              <a:t> is smaller than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21088"/>
            <a:ext cx="1872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of choosing a value </a:t>
            </a:r>
            <a:r>
              <a:rPr lang="en-GB" i="1" dirty="0" smtClean="0"/>
              <a:t>y</a:t>
            </a:r>
            <a:r>
              <a:rPr lang="en-GB" dirty="0" smtClean="0"/>
              <a:t> as the largest of the two random variables (</a:t>
            </a:r>
            <a:r>
              <a:rPr lang="en-GB" i="1" dirty="0" smtClean="0"/>
              <a:t>X1,X2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429309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that </a:t>
            </a:r>
            <a:r>
              <a:rPr lang="en-GB" i="1" dirty="0" smtClean="0"/>
              <a:t>X2</a:t>
            </a:r>
            <a:r>
              <a:rPr lang="en-GB" dirty="0" smtClean="0"/>
              <a:t> is </a:t>
            </a:r>
            <a:r>
              <a:rPr lang="en-GB" i="1" dirty="0" smtClean="0"/>
              <a:t>y</a:t>
            </a:r>
            <a:r>
              <a:rPr lang="en-GB" dirty="0" smtClean="0"/>
              <a:t> AND </a:t>
            </a:r>
            <a:r>
              <a:rPr lang="en-GB" i="1" dirty="0" smtClean="0"/>
              <a:t>X1</a:t>
            </a:r>
            <a:r>
              <a:rPr lang="en-GB" dirty="0" smtClean="0"/>
              <a:t> is smaller than </a:t>
            </a:r>
            <a:r>
              <a:rPr lang="en-GB" i="1" dirty="0" smtClean="0"/>
              <a:t>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3651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=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152" y="3501008"/>
            <a:ext cx="871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B2</a:t>
            </a:r>
            <a:r>
              <a:rPr lang="en-GB" sz="2800" dirty="0" smtClean="0"/>
              <a:t>(y) = P(X1=y)P(X2&lt;y) + P(X2=y)P(X1&lt;y) + P(X1=y)P(X2=y)</a:t>
            </a:r>
            <a:endParaRPr lang="en-GB" sz="28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42930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that </a:t>
            </a:r>
            <a:r>
              <a:rPr lang="en-GB" i="1" dirty="0" smtClean="0"/>
              <a:t>X1</a:t>
            </a:r>
            <a:r>
              <a:rPr lang="en-GB" dirty="0" smtClean="0"/>
              <a:t> is </a:t>
            </a:r>
            <a:r>
              <a:rPr lang="en-GB" i="1" dirty="0" smtClean="0"/>
              <a:t>y</a:t>
            </a:r>
            <a:r>
              <a:rPr lang="en-GB" dirty="0" smtClean="0"/>
              <a:t> AND </a:t>
            </a:r>
            <a:r>
              <a:rPr lang="en-GB" i="1" dirty="0" smtClean="0"/>
              <a:t>X2</a:t>
            </a:r>
            <a:r>
              <a:rPr lang="en-GB" dirty="0" smtClean="0"/>
              <a:t> is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18093" y="2947973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Picking heads from 2 coins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2897" y="3086472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½ x ½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4029" y="3086472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½ x ½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4391" y="3086472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½ x ½ 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38" y="5808216"/>
            <a:ext cx="1258610" cy="402801"/>
            <a:chOff x="145038" y="5808216"/>
            <a:chExt cx="1258610" cy="402801"/>
          </a:xfrm>
        </p:grpSpPr>
        <p:pic>
          <p:nvPicPr>
            <p:cNvPr id="22" name="Picture 21" descr="dice-images-files.jpg"/>
            <p:cNvPicPr>
              <a:picLocks noChangeAspect="1"/>
            </p:cNvPicPr>
            <p:nvPr/>
          </p:nvPicPr>
          <p:blipFill>
            <a:blip r:embed="rId3" cstate="print"/>
            <a:srcRect l="68726" t="50399" b="10401"/>
            <a:stretch>
              <a:fillRect/>
            </a:stretch>
          </p:blipFill>
          <p:spPr>
            <a:xfrm>
              <a:off x="971600" y="5808216"/>
              <a:ext cx="432048" cy="4028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5038" y="5808216"/>
              <a:ext cx="912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Picking 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02726" y="5808216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1/6 x 5/6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365" y="5808216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1/6 x 5/6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66322" y="5808216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1/6 x 1/6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0299" y="5808216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=11/36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726" y="636580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1/6 x 0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365" y="636580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1/6 x 0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66322" y="6365804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1/6 x 1/6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80299" y="6365804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=1/36</a:t>
            </a:r>
            <a:endParaRPr lang="en-GB" b="1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6623" y="6320817"/>
            <a:ext cx="1247025" cy="396179"/>
            <a:chOff x="156623" y="6320817"/>
            <a:chExt cx="1247025" cy="396179"/>
          </a:xfrm>
        </p:grpSpPr>
        <p:sp>
          <p:nvSpPr>
            <p:cNvPr id="29" name="Rectangle 28"/>
            <p:cNvSpPr/>
            <p:nvPr/>
          </p:nvSpPr>
          <p:spPr>
            <a:xfrm>
              <a:off x="156623" y="6320817"/>
              <a:ext cx="912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</a:rPr>
                <a:t>Picking 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pic>
          <p:nvPicPr>
            <p:cNvPr id="34" name="Picture 33" descr="dice-images-files.jpg"/>
            <p:cNvPicPr>
              <a:picLocks noChangeAspect="1"/>
            </p:cNvPicPr>
            <p:nvPr/>
          </p:nvPicPr>
          <p:blipFill>
            <a:blip r:embed="rId3" cstate="print"/>
            <a:srcRect r="68761" b="63601"/>
            <a:stretch>
              <a:fillRect/>
            </a:stretch>
          </p:blipFill>
          <p:spPr>
            <a:xfrm>
              <a:off x="965152" y="6336966"/>
              <a:ext cx="438496" cy="3800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580" r="35281" b="57854"/>
          <a:stretch>
            <a:fillRect/>
          </a:stretch>
        </p:blipFill>
        <p:spPr bwMode="auto">
          <a:xfrm>
            <a:off x="2267744" y="1340768"/>
            <a:ext cx="43204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580" r="35281" b="57854"/>
          <a:stretch>
            <a:fillRect/>
          </a:stretch>
        </p:blipFill>
        <p:spPr bwMode="auto">
          <a:xfrm>
            <a:off x="2339752" y="404664"/>
            <a:ext cx="43204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ce-images-files.jpg"/>
          <p:cNvPicPr>
            <a:picLocks noChangeAspect="1"/>
          </p:cNvPicPr>
          <p:nvPr/>
        </p:nvPicPr>
        <p:blipFill>
          <a:blip r:embed="rId3" cstate="print"/>
          <a:srcRect l="68726" t="50399" b="10401"/>
          <a:stretch>
            <a:fillRect/>
          </a:stretch>
        </p:blipFill>
        <p:spPr>
          <a:xfrm>
            <a:off x="4139952" y="836712"/>
            <a:ext cx="432048" cy="402801"/>
          </a:xfrm>
          <a:prstGeom prst="rect">
            <a:avLst/>
          </a:prstGeom>
        </p:spPr>
      </p:pic>
      <p:pic>
        <p:nvPicPr>
          <p:cNvPr id="7" name="Picture 6" descr="dice-images-files.jpg"/>
          <p:cNvPicPr>
            <a:picLocks noChangeAspect="1"/>
          </p:cNvPicPr>
          <p:nvPr/>
        </p:nvPicPr>
        <p:blipFill>
          <a:blip r:embed="rId3" cstate="print"/>
          <a:srcRect l="36692" r="33357" b="63601"/>
          <a:stretch>
            <a:fillRect/>
          </a:stretch>
        </p:blipFill>
        <p:spPr>
          <a:xfrm>
            <a:off x="4644008" y="827916"/>
            <a:ext cx="423132" cy="3824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6056" y="620688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8640960" cy="10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03648" y="23488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 is a random variable equal to the maximum of the independent identically distributed </a:t>
            </a:r>
            <a:r>
              <a:rPr lang="sv-SE" dirty="0" smtClean="0"/>
              <a:t>random variables X1, X2, Xn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2930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that </a:t>
            </a:r>
            <a:r>
              <a:rPr lang="en-GB" i="1" dirty="0" smtClean="0"/>
              <a:t>X1</a:t>
            </a:r>
            <a:r>
              <a:rPr lang="en-GB" dirty="0" smtClean="0"/>
              <a:t> lies between </a:t>
            </a:r>
            <a:r>
              <a:rPr lang="en-GB" i="1" dirty="0" smtClean="0"/>
              <a:t>y</a:t>
            </a:r>
            <a:r>
              <a:rPr lang="en-GB" dirty="0" smtClean="0"/>
              <a:t> to </a:t>
            </a:r>
            <a:r>
              <a:rPr lang="en-GB" i="1" dirty="0" err="1" smtClean="0"/>
              <a:t>y+</a:t>
            </a:r>
            <a:r>
              <a:rPr lang="en-GB" dirty="0" err="1" smtClean="0"/>
              <a:t>d</a:t>
            </a:r>
            <a:r>
              <a:rPr lang="en-GB" i="1" dirty="0" err="1" smtClean="0"/>
              <a:t>y</a:t>
            </a:r>
            <a:r>
              <a:rPr lang="en-GB" dirty="0" smtClean="0"/>
              <a:t> AND </a:t>
            </a:r>
            <a:r>
              <a:rPr lang="en-GB" i="1" dirty="0" smtClean="0"/>
              <a:t>X2</a:t>
            </a:r>
            <a:r>
              <a:rPr lang="en-GB" dirty="0" smtClean="0"/>
              <a:t> is smaller than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21088"/>
            <a:ext cx="1872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of choosing a value between </a:t>
            </a:r>
            <a:r>
              <a:rPr lang="en-GB" i="1" dirty="0" smtClean="0"/>
              <a:t>y</a:t>
            </a:r>
            <a:r>
              <a:rPr lang="en-GB" dirty="0" smtClean="0"/>
              <a:t> and </a:t>
            </a:r>
            <a:r>
              <a:rPr lang="en-GB" i="1" dirty="0" err="1" smtClean="0"/>
              <a:t>y</a:t>
            </a:r>
            <a:r>
              <a:rPr lang="en-GB" dirty="0" err="1" smtClean="0"/>
              <a:t>+d</a:t>
            </a:r>
            <a:r>
              <a:rPr lang="en-GB" i="1" dirty="0" err="1" smtClean="0"/>
              <a:t>y</a:t>
            </a:r>
            <a:r>
              <a:rPr lang="en-GB" dirty="0" smtClean="0"/>
              <a:t> as the largest of the two random variables (</a:t>
            </a:r>
            <a:r>
              <a:rPr lang="en-GB" i="1" dirty="0" smtClean="0"/>
              <a:t>X1,X2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2930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that </a:t>
            </a:r>
            <a:r>
              <a:rPr lang="en-GB" i="1" dirty="0" smtClean="0"/>
              <a:t>X2</a:t>
            </a:r>
            <a:r>
              <a:rPr lang="en-GB" dirty="0" smtClean="0"/>
              <a:t> is lies between </a:t>
            </a:r>
            <a:r>
              <a:rPr lang="en-GB" i="1" dirty="0" smtClean="0"/>
              <a:t>y</a:t>
            </a:r>
            <a:r>
              <a:rPr lang="en-GB" dirty="0" smtClean="0"/>
              <a:t> to </a:t>
            </a:r>
            <a:r>
              <a:rPr lang="en-GB" i="1" dirty="0" err="1" smtClean="0"/>
              <a:t>y</a:t>
            </a:r>
            <a:r>
              <a:rPr lang="en-GB" dirty="0" err="1" smtClean="0"/>
              <a:t>+d</a:t>
            </a:r>
            <a:r>
              <a:rPr lang="en-GB" i="1" dirty="0" err="1" smtClean="0"/>
              <a:t>y</a:t>
            </a:r>
            <a:r>
              <a:rPr lang="en-GB" dirty="0" smtClean="0"/>
              <a:t> and </a:t>
            </a:r>
            <a:r>
              <a:rPr lang="en-GB" i="1" dirty="0" smtClean="0"/>
              <a:t>X1</a:t>
            </a:r>
            <a:r>
              <a:rPr lang="en-GB" dirty="0" smtClean="0"/>
              <a:t> is smaller than </a:t>
            </a:r>
            <a:r>
              <a:rPr lang="en-GB" i="1" dirty="0" smtClean="0"/>
              <a:t>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3651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=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184576" cy="53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025" y="1916832"/>
            <a:ext cx="34473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336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187624" y="836712"/>
            <a:ext cx="679276" cy="953988"/>
          </a:xfrm>
          <a:custGeom>
            <a:avLst/>
            <a:gdLst>
              <a:gd name="connsiteX0" fmla="*/ 0 w 723900"/>
              <a:gd name="connsiteY0" fmla="*/ 0 h 891540"/>
              <a:gd name="connsiteX1" fmla="*/ 548640 w 723900"/>
              <a:gd name="connsiteY1" fmla="*/ 266700 h 891540"/>
              <a:gd name="connsiteX2" fmla="*/ 723900 w 72390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891540">
                <a:moveTo>
                  <a:pt x="0" y="0"/>
                </a:moveTo>
                <a:cubicBezTo>
                  <a:pt x="213995" y="59055"/>
                  <a:pt x="427990" y="118110"/>
                  <a:pt x="548640" y="266700"/>
                </a:cubicBezTo>
                <a:cubicBezTo>
                  <a:pt x="669290" y="415290"/>
                  <a:pt x="696595" y="653415"/>
                  <a:pt x="723900" y="891540"/>
                </a:cubicBezTo>
              </a:path>
            </a:pathLst>
          </a:cu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3808" y="1484784"/>
            <a:ext cx="22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Choose largest from 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1844824"/>
            <a:ext cx="22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Choose largest from 3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 flipH="1">
            <a:off x="2195736" y="1700808"/>
            <a:ext cx="720080" cy="144016"/>
          </a:xfrm>
          <a:custGeom>
            <a:avLst/>
            <a:gdLst>
              <a:gd name="connsiteX0" fmla="*/ 0 w 723900"/>
              <a:gd name="connsiteY0" fmla="*/ 0 h 891540"/>
              <a:gd name="connsiteX1" fmla="*/ 548640 w 723900"/>
              <a:gd name="connsiteY1" fmla="*/ 266700 h 891540"/>
              <a:gd name="connsiteX2" fmla="*/ 723900 w 72390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891540">
                <a:moveTo>
                  <a:pt x="0" y="0"/>
                </a:moveTo>
                <a:cubicBezTo>
                  <a:pt x="213995" y="59055"/>
                  <a:pt x="427990" y="118110"/>
                  <a:pt x="548640" y="266700"/>
                </a:cubicBezTo>
                <a:cubicBezTo>
                  <a:pt x="669290" y="415290"/>
                  <a:pt x="696595" y="653415"/>
                  <a:pt x="723900" y="891540"/>
                </a:cubicBezTo>
              </a:path>
            </a:pathLst>
          </a:cu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4837856">
            <a:off x="3131796" y="2182627"/>
            <a:ext cx="418739" cy="374592"/>
          </a:xfrm>
          <a:custGeom>
            <a:avLst/>
            <a:gdLst>
              <a:gd name="connsiteX0" fmla="*/ 0 w 723900"/>
              <a:gd name="connsiteY0" fmla="*/ 0 h 891540"/>
              <a:gd name="connsiteX1" fmla="*/ 548640 w 723900"/>
              <a:gd name="connsiteY1" fmla="*/ 266700 h 891540"/>
              <a:gd name="connsiteX2" fmla="*/ 723900 w 72390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891540">
                <a:moveTo>
                  <a:pt x="0" y="0"/>
                </a:moveTo>
                <a:cubicBezTo>
                  <a:pt x="213995" y="59055"/>
                  <a:pt x="427990" y="118110"/>
                  <a:pt x="548640" y="266700"/>
                </a:cubicBezTo>
                <a:cubicBezTo>
                  <a:pt x="669290" y="415290"/>
                  <a:pt x="696595" y="653415"/>
                  <a:pt x="723900" y="891540"/>
                </a:cubicBezTo>
              </a:path>
            </a:pathLst>
          </a:cu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36512" y="764704"/>
            <a:ext cx="9024862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9D3C7B92654E91E0BACE58CAB3FC" ma:contentTypeVersion="13" ma:contentTypeDescription="Create a new document." ma:contentTypeScope="" ma:versionID="9d5a783ba074e93b67b6047001bfe1b2">
  <xsd:schema xmlns:xsd="http://www.w3.org/2001/XMLSchema" xmlns:xs="http://www.w3.org/2001/XMLSchema" xmlns:p="http://schemas.microsoft.com/office/2006/metadata/properties" xmlns:ns3="39e328b5-fd55-4aa2-9335-b42da031234f" xmlns:ns4="d5f456a8-998e-4615-8aa7-08c9413f4944" targetNamespace="http://schemas.microsoft.com/office/2006/metadata/properties" ma:root="true" ma:fieldsID="55c43c0034a152cd91bb7b58441a88bd" ns3:_="" ns4:_="">
    <xsd:import namespace="39e328b5-fd55-4aa2-9335-b42da031234f"/>
    <xsd:import namespace="d5f456a8-998e-4615-8aa7-08c9413f4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28b5-fd55-4aa2-9335-b42da0312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56a8-998e-4615-8aa7-08c9413f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25057A-19E1-4C76-922C-68F43CE9B61E}">
  <ds:schemaRefs>
    <ds:schemaRef ds:uri="http://schemas.microsoft.com/office/2006/documentManagement/types"/>
    <ds:schemaRef ds:uri="http://purl.org/dc/terms/"/>
    <ds:schemaRef ds:uri="d5f456a8-998e-4615-8aa7-08c9413f4944"/>
    <ds:schemaRef ds:uri="http://purl.org/dc/dcmitype/"/>
    <ds:schemaRef ds:uri="http://schemas.microsoft.com/office/infopath/2007/PartnerControls"/>
    <ds:schemaRef ds:uri="39e328b5-fd55-4aa2-9335-b42da031234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BA11CC-E3E1-42A3-94A2-07D6F7CB06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3158A-7800-4D76-BC0E-D45ED3F8C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328b5-fd55-4aa2-9335-b42da031234f"/>
    <ds:schemaRef ds:uri="d5f456a8-998e-4615-8aa7-08c9413f4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353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How biased is  convective cloud sampling?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paul.field</dc:creator>
  <cp:lastModifiedBy>Field, Paul</cp:lastModifiedBy>
  <cp:revision>15</cp:revision>
  <dcterms:created xsi:type="dcterms:W3CDTF">2015-10-30T10:53:29Z</dcterms:created>
  <dcterms:modified xsi:type="dcterms:W3CDTF">2022-01-13T15:53:07Z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</Properties>
</file>