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9" r:id="rId2"/>
    <p:sldId id="260" r:id="rId3"/>
    <p:sldId id="262" r:id="rId4"/>
    <p:sldId id="265" r:id="rId5"/>
    <p:sldId id="264" r:id="rId6"/>
    <p:sldId id="306" r:id="rId7"/>
    <p:sldId id="266" r:id="rId8"/>
    <p:sldId id="268" r:id="rId9"/>
    <p:sldId id="307" r:id="rId10"/>
    <p:sldId id="308" r:id="rId11"/>
    <p:sldId id="270" r:id="rId12"/>
    <p:sldId id="271" r:id="rId13"/>
    <p:sldId id="312" r:id="rId14"/>
    <p:sldId id="313" r:id="rId15"/>
    <p:sldId id="272" r:id="rId16"/>
    <p:sldId id="314" r:id="rId17"/>
    <p:sldId id="273" r:id="rId18"/>
    <p:sldId id="274" r:id="rId19"/>
    <p:sldId id="275" r:id="rId20"/>
    <p:sldId id="276" r:id="rId21"/>
    <p:sldId id="299" r:id="rId22"/>
    <p:sldId id="267" r:id="rId23"/>
    <p:sldId id="279" r:id="rId24"/>
    <p:sldId id="296" r:id="rId25"/>
    <p:sldId id="280" r:id="rId26"/>
    <p:sldId id="301" r:id="rId27"/>
    <p:sldId id="281" r:id="rId28"/>
    <p:sldId id="283" r:id="rId29"/>
    <p:sldId id="285" r:id="rId30"/>
    <p:sldId id="304" r:id="rId31"/>
    <p:sldId id="298" r:id="rId32"/>
    <p:sldId id="286" r:id="rId33"/>
    <p:sldId id="302" r:id="rId34"/>
    <p:sldId id="288" r:id="rId35"/>
    <p:sldId id="292" r:id="rId36"/>
    <p:sldId id="293" r:id="rId37"/>
    <p:sldId id="294" r:id="rId38"/>
    <p:sldId id="278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BEBB707-7060-4533-A737-B74C180F52F2}">
          <p14:sldIdLst>
            <p14:sldId id="259"/>
            <p14:sldId id="260"/>
            <p14:sldId id="262"/>
            <p14:sldId id="265"/>
            <p14:sldId id="264"/>
            <p14:sldId id="306"/>
          </p14:sldIdLst>
        </p14:section>
        <p14:section name="Germany flights" id="{FD228798-F65F-45D7-9D81-76E885CE057E}">
          <p14:sldIdLst>
            <p14:sldId id="266"/>
            <p14:sldId id="268"/>
            <p14:sldId id="307"/>
            <p14:sldId id="308"/>
            <p14:sldId id="270"/>
            <p14:sldId id="271"/>
            <p14:sldId id="312"/>
            <p14:sldId id="313"/>
            <p14:sldId id="272"/>
            <p14:sldId id="314"/>
            <p14:sldId id="273"/>
            <p14:sldId id="274"/>
            <p14:sldId id="275"/>
            <p14:sldId id="276"/>
            <p14:sldId id="299"/>
          </p14:sldIdLst>
        </p14:section>
        <p14:section name="Italy flights" id="{6E8C750E-CD29-49BB-81EE-631DD556AFF8}">
          <p14:sldIdLst>
            <p14:sldId id="267"/>
            <p14:sldId id="279"/>
            <p14:sldId id="296"/>
            <p14:sldId id="280"/>
            <p14:sldId id="301"/>
            <p14:sldId id="281"/>
            <p14:sldId id="283"/>
            <p14:sldId id="285"/>
            <p14:sldId id="304"/>
            <p14:sldId id="298"/>
            <p14:sldId id="286"/>
            <p14:sldId id="302"/>
            <p14:sldId id="288"/>
            <p14:sldId id="292"/>
            <p14:sldId id="293"/>
            <p14:sldId id="294"/>
          </p14:sldIdLst>
        </p14:section>
        <p14:section name="Conclusion" id="{3BC6F43E-93FB-4985-9F9C-A38802669999}">
          <p14:sldIdLst>
            <p14:sldId id="278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3B"/>
    <a:srgbClr val="CDEC34"/>
    <a:srgbClr val="FFFFFF"/>
    <a:srgbClr val="E72D19"/>
    <a:srgbClr val="A12FA1"/>
    <a:srgbClr val="FF6600"/>
    <a:srgbClr val="7030A0"/>
    <a:srgbClr val="E65019"/>
    <a:srgbClr val="356FEE"/>
    <a:srgbClr val="E86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6792" autoAdjust="0"/>
  </p:normalViewPr>
  <p:slideViewPr>
    <p:cSldViewPr snapToGrid="0">
      <p:cViewPr varScale="1">
        <p:scale>
          <a:sx n="111" d="100"/>
          <a:sy n="111" d="100"/>
        </p:scale>
        <p:origin x="42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-PRTR\trends-in-eu-27-emissions%20(NH3,%20NOx,%20SO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NH_3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'trends-in-eu-27-emissions (NH3,'!$A$2:$A$17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xVal>
          <c:yVal>
            <c:numRef>
              <c:f>'trends-in-eu-27-emissions (NH3,'!$F$2:$F$17</c:f>
              <c:numCache>
                <c:formatCode>General</c:formatCode>
                <c:ptCount val="16"/>
                <c:pt idx="0">
                  <c:v>1</c:v>
                </c:pt>
                <c:pt idx="1">
                  <c:v>0.99099999999999999</c:v>
                </c:pt>
                <c:pt idx="2">
                  <c:v>0.997</c:v>
                </c:pt>
                <c:pt idx="3">
                  <c:v>0.97299999999999998</c:v>
                </c:pt>
                <c:pt idx="4">
                  <c:v>0.95299999999999996</c:v>
                </c:pt>
                <c:pt idx="5">
                  <c:v>0.94400000000000006</c:v>
                </c:pt>
                <c:pt idx="6">
                  <c:v>0.93500000000000005</c:v>
                </c:pt>
                <c:pt idx="7">
                  <c:v>0.93299999999999994</c:v>
                </c:pt>
                <c:pt idx="8">
                  <c:v>0.93</c:v>
                </c:pt>
                <c:pt idx="9">
                  <c:v>0.93500000000000005</c:v>
                </c:pt>
                <c:pt idx="10">
                  <c:v>0.94499999999999995</c:v>
                </c:pt>
                <c:pt idx="11">
                  <c:v>0.95</c:v>
                </c:pt>
                <c:pt idx="12">
                  <c:v>0.95400000000000007</c:v>
                </c:pt>
                <c:pt idx="13">
                  <c:v>0.94299999999999995</c:v>
                </c:pt>
                <c:pt idx="14">
                  <c:v>0.92</c:v>
                </c:pt>
                <c:pt idx="15">
                  <c:v>0.91299999999999992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91F-4878-9FF6-354BC0903FE3}"/>
            </c:ext>
          </c:extLst>
        </c:ser>
        <c:ser>
          <c:idx val="1"/>
          <c:order val="1"/>
          <c:tx>
            <c:strRef>
              <c:f>'trends-in-eu-27-emissions (NH3,'!$C$1</c:f>
              <c:strCache>
                <c:ptCount val="1"/>
                <c:pt idx="0">
                  <c:v>Nox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'trends-in-eu-27-emissions (NH3,'!$A$2:$A$17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xVal>
          <c:yVal>
            <c:numRef>
              <c:f>'trends-in-eu-27-emissions (NH3,'!$G$2:$G$17</c:f>
              <c:numCache>
                <c:formatCode>General</c:formatCode>
                <c:ptCount val="16"/>
                <c:pt idx="0">
                  <c:v>1</c:v>
                </c:pt>
                <c:pt idx="1">
                  <c:v>0.97599999999999998</c:v>
                </c:pt>
                <c:pt idx="2">
                  <c:v>0.94799999999999995</c:v>
                </c:pt>
                <c:pt idx="3">
                  <c:v>0.88500000000000001</c:v>
                </c:pt>
                <c:pt idx="4">
                  <c:v>0.81700000000000006</c:v>
                </c:pt>
                <c:pt idx="5">
                  <c:v>0.79799999999999993</c:v>
                </c:pt>
                <c:pt idx="6">
                  <c:v>0.77</c:v>
                </c:pt>
                <c:pt idx="7">
                  <c:v>0.73799999999999999</c:v>
                </c:pt>
                <c:pt idx="8">
                  <c:v>0.70700000000000007</c:v>
                </c:pt>
                <c:pt idx="9">
                  <c:v>0.68</c:v>
                </c:pt>
                <c:pt idx="10">
                  <c:v>0.66900000000000004</c:v>
                </c:pt>
                <c:pt idx="11">
                  <c:v>0.64900000000000002</c:v>
                </c:pt>
                <c:pt idx="12">
                  <c:v>0.63600000000000001</c:v>
                </c:pt>
                <c:pt idx="13">
                  <c:v>0.61199999999999999</c:v>
                </c:pt>
                <c:pt idx="14">
                  <c:v>0.57799999999999996</c:v>
                </c:pt>
                <c:pt idx="15">
                  <c:v>0.51500000000000001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91F-4878-9FF6-354BC0903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846191"/>
        <c:axId val="477852431"/>
      </c:scatterChart>
      <c:valAx>
        <c:axId val="477846191"/>
        <c:scaling>
          <c:orientation val="minMax"/>
          <c:max val="2020"/>
          <c:min val="200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7852431"/>
        <c:crosses val="autoZero"/>
        <c:crossBetween val="midCat"/>
      </c:valAx>
      <c:valAx>
        <c:axId val="477852431"/>
        <c:scaling>
          <c:orientation val="minMax"/>
          <c:max val="1"/>
          <c:min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Trends in emissions in the EU-27</a:t>
                </a:r>
                <a:b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(indexed to 2005)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78461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1800" baseline="-25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aseline="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</a:t>
            </a:r>
            <a:endParaRPr lang="en-US" sz="1800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Sources</c:v>
                </c:pt>
              </c:strCache>
            </c:strRef>
          </c:tx>
          <c:dPt>
            <c:idx val="0"/>
            <c:bubble3D val="0"/>
            <c:spPr>
              <a:solidFill>
                <a:srgbClr val="F9A82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CD-4119-A869-0721E2DBFBE2}"/>
              </c:ext>
            </c:extLst>
          </c:dPt>
          <c:dPt>
            <c:idx val="1"/>
            <c:bubble3D val="0"/>
            <c:spPr>
              <a:solidFill>
                <a:srgbClr val="8FC14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CD-4119-A869-0721E2DBFBE2}"/>
              </c:ext>
            </c:extLst>
          </c:dPt>
          <c:dPt>
            <c:idx val="2"/>
            <c:bubble3D val="0"/>
            <c:spPr>
              <a:solidFill>
                <a:srgbClr val="E6027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BCD-4119-A869-0721E2DBFBE2}"/>
              </c:ext>
            </c:extLst>
          </c:dPt>
          <c:dPt>
            <c:idx val="3"/>
            <c:bubble3D val="0"/>
            <c:spPr>
              <a:solidFill>
                <a:srgbClr val="0286B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BCD-4119-A869-0721E2DBFB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Agriculture</c:v>
                </c:pt>
                <c:pt idx="1">
                  <c:v>Natural</c:v>
                </c:pt>
                <c:pt idx="2">
                  <c:v>Biomass burning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CD-4119-A869-0721E2DBFBE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D5A39-8517-46E1-BFC6-0613BE856AA6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6D34E-E77E-4708-9B6A-08EC7BD8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4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6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01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67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57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66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42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29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9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94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4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26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18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02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69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2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63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4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73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83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97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1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77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291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58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40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314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38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4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4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2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06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6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70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8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6D34E-E77E-4708-9B6A-08EC7BD877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8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552BA6-CA8B-5F79-B1F9-033899E71C90}"/>
              </a:ext>
            </a:extLst>
          </p:cNvPr>
          <p:cNvSpPr/>
          <p:nvPr userDrawn="1"/>
        </p:nvSpPr>
        <p:spPr>
          <a:xfrm>
            <a:off x="0" y="0"/>
            <a:ext cx="12192000" cy="1965324"/>
          </a:xfrm>
          <a:prstGeom prst="rect">
            <a:avLst/>
          </a:prstGeom>
          <a:solidFill>
            <a:srgbClr val="32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FB30D4-7188-14CE-C82C-EBB91B41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276225"/>
            <a:ext cx="11572875" cy="14144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04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4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6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6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552BA6-CA8B-5F79-B1F9-033899E71C90}"/>
              </a:ext>
            </a:extLst>
          </p:cNvPr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rgbClr val="32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FB30D4-7188-14CE-C82C-EBB91B41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276226"/>
            <a:ext cx="11572875" cy="8572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653C03-9209-9965-208F-46C006A99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595437"/>
            <a:ext cx="11639550" cy="4986337"/>
          </a:xfrm>
        </p:spPr>
        <p:txBody>
          <a:bodyPr/>
          <a:lstStyle>
            <a:lvl1pPr marL="324000" indent="-324000">
              <a:lnSpc>
                <a:spcPct val="100000"/>
              </a:lnSpc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2400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‒"/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95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A0E4B2-91FF-D684-EC50-A9F17D03AD0C}"/>
              </a:ext>
            </a:extLst>
          </p:cNvPr>
          <p:cNvSpPr/>
          <p:nvPr userDrawn="1"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rgbClr val="32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76226"/>
            <a:ext cx="11639550" cy="9144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5" y="1190626"/>
            <a:ext cx="11639550" cy="4986337"/>
          </a:xfrm>
        </p:spPr>
        <p:txBody>
          <a:bodyPr/>
          <a:lstStyle>
            <a:lvl1pPr marL="324000" indent="-324000">
              <a:lnSpc>
                <a:spcPct val="100000"/>
              </a:lnSpc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2400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‒"/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EUFAR – Aircraft observations of 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2575" y="6492875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5F181C1-35A9-411D-AC2C-144F5E9111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9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4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2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EUFAR– Aircraft observations of NH3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6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EUFAR– Aircraft observations of NH3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181C1-35A9-411D-AC2C-144F5E91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8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320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3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70.png"/><Relationship Id="rId7" Type="http://schemas.openxmlformats.org/officeDocument/2006/relationships/slide" Target="slide2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34.xml"/><Relationship Id="rId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38.svg"/><Relationship Id="rId4" Type="http://schemas.openxmlformats.org/officeDocument/2006/relationships/image" Target="../media/image75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11" Type="http://schemas.openxmlformats.org/officeDocument/2006/relationships/image" Target="../media/image79.png"/><Relationship Id="rId5" Type="http://schemas.openxmlformats.org/officeDocument/2006/relationships/image" Target="../media/image81.png"/><Relationship Id="rId10" Type="http://schemas.openxmlformats.org/officeDocument/2006/relationships/image" Target="../media/image87.svg"/><Relationship Id="rId4" Type="http://schemas.openxmlformats.org/officeDocument/2006/relationships/image" Target="../media/image85.png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38.svg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78.svg"/><Relationship Id="rId5" Type="http://schemas.openxmlformats.org/officeDocument/2006/relationships/image" Target="../media/image92.png"/><Relationship Id="rId10" Type="http://schemas.openxmlformats.org/officeDocument/2006/relationships/image" Target="../media/image77.png"/><Relationship Id="rId4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0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11" Type="http://schemas.openxmlformats.org/officeDocument/2006/relationships/image" Target="../media/image100.png"/><Relationship Id="rId5" Type="http://schemas.openxmlformats.org/officeDocument/2006/relationships/image" Target="../media/image106.png"/><Relationship Id="rId10" Type="http://schemas.openxmlformats.org/officeDocument/2006/relationships/image" Target="../media/image38.svg"/><Relationship Id="rId4" Type="http://schemas.openxmlformats.org/officeDocument/2006/relationships/image" Target="../media/image105.pn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2.png"/><Relationship Id="rId4" Type="http://schemas.openxmlformats.org/officeDocument/2006/relationships/image" Target="../media/image113.png"/><Relationship Id="rId9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9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965324"/>
          </a:xfrm>
          <a:prstGeom prst="rect">
            <a:avLst/>
          </a:prstGeom>
          <a:solidFill>
            <a:srgbClr val="32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observations of NH</a:t>
            </a:r>
            <a:r>
              <a:rPr lang="en-US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en-US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industrial and agricultural sources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Lara Noppen</a:t>
            </a:r>
            <a:r>
              <a:rPr lang="en-GB" sz="13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Lieven Clarisse, Frederik Tack, Thomas Ruhtz, Alexis </a:t>
            </a:r>
            <a:r>
              <a:rPr lang="en-GB" sz="13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Merlaud</a:t>
            </a:r>
            <a:r>
              <a:rPr lang="en-GB" sz="13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Martin Van Damme</a:t>
            </a:r>
            <a:r>
              <a:rPr lang="en-GB" sz="1300" b="0" dirty="0"/>
              <a:t>, Michel Van Roozendael</a:t>
            </a:r>
            <a:r>
              <a:rPr lang="en-GB" sz="13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Dirk </a:t>
            </a:r>
            <a:r>
              <a:rPr lang="en-GB" sz="13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Schuettemeyer</a:t>
            </a:r>
            <a:r>
              <a:rPr lang="en-GB" sz="13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Pierre </a:t>
            </a:r>
            <a:r>
              <a:rPr lang="en-GB" sz="13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Coheur</a:t>
            </a:r>
            <a:endParaRPr lang="en-US" sz="13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D804ADA-BAD0-1ED7-42A4-10FB3DDCF0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r>
              <a:rPr lang="en-US"/>
              <a:t>EUFAR–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C2D078-2602-AE47-D245-64F08D5032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5F181C1-35A9-411D-AC2C-144F5E91110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655" b="4849"/>
          <a:stretch/>
        </p:blipFill>
        <p:spPr>
          <a:xfrm>
            <a:off x="73025" y="1965324"/>
            <a:ext cx="12045950" cy="48260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666522-2D67-AB29-3D88-10CA41366572}"/>
              </a:ext>
            </a:extLst>
          </p:cNvPr>
          <p:cNvSpPr txBox="1"/>
          <p:nvPr/>
        </p:nvSpPr>
        <p:spPr>
          <a:xfrm>
            <a:off x="10507579" y="1984374"/>
            <a:ext cx="1647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1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HRI distribution from IASI measurements </a:t>
            </a:r>
          </a:p>
        </p:txBody>
      </p:sp>
    </p:spTree>
    <p:extLst>
      <p:ext uri="{BB962C8B-B14F-4D97-AF65-F5344CB8AC3E}">
        <p14:creationId xmlns:p14="http://schemas.microsoft.com/office/powerpoint/2010/main" val="422968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!!">
            <a:extLst>
              <a:ext uri="{FF2B5EF4-FFF2-40B4-BE49-F238E27FC236}">
                <a16:creationId xmlns:a16="http://schemas.microsoft.com/office/drawing/2014/main" id="{7D6C0858-DD86-9484-B43C-A5F63E63A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51" t="1600" r="-681"/>
          <a:stretch/>
        </p:blipFill>
        <p:spPr>
          <a:xfrm>
            <a:off x="5401930" y="2023488"/>
            <a:ext cx="2859506" cy="4455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6E6788-88B4-C5A9-20DE-961C4C3E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82" y="3014601"/>
            <a:ext cx="3960000" cy="1144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87A85B-D6C7-040A-820F-E43E71898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4039730"/>
            <a:ext cx="3990034" cy="11422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260D4B-AAAC-053F-5F80-44F383B11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358" y="5096610"/>
            <a:ext cx="3960000" cy="1142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6BB9FB-282D-7A4B-05B3-1AFDFB4BC7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180" t="7009" r="3849" b="74312"/>
          <a:stretch/>
        </p:blipFill>
        <p:spPr>
          <a:xfrm>
            <a:off x="11056665" y="3588858"/>
            <a:ext cx="971068" cy="248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F7551-2D61-6765-5308-4C6C71DB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Piesteritz – NH</a:t>
            </a:r>
            <a:r>
              <a:rPr lang="en-US" baseline="-25000" dirty="0"/>
              <a:t>3</a:t>
            </a:r>
            <a:r>
              <a:rPr lang="en-US" dirty="0"/>
              <a:t> plume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8B71-CB6D-9C03-56ED-119EA4659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Detection of NH</a:t>
            </a:r>
            <a:r>
              <a:rPr lang="en-US" baseline="-25000" dirty="0"/>
              <a:t>3</a:t>
            </a:r>
            <a:r>
              <a:rPr lang="en-US" dirty="0"/>
              <a:t> with the HRI method (or matched filter)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540F4-F4A2-9E0C-BA01-A9A8D972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809CA-DD60-542C-BBD8-8B172AAD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5!!">
            <a:extLst>
              <a:ext uri="{FF2B5EF4-FFF2-40B4-BE49-F238E27FC236}">
                <a16:creationId xmlns:a16="http://schemas.microsoft.com/office/drawing/2014/main" id="{B58C05FA-EE6A-81C8-8C9D-06110358E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t="1600" r="67442"/>
          <a:stretch/>
        </p:blipFill>
        <p:spPr>
          <a:xfrm>
            <a:off x="79710" y="2023488"/>
            <a:ext cx="2719637" cy="4455319"/>
          </a:xfrm>
          <a:prstGeom prst="rect">
            <a:avLst/>
          </a:prstGeom>
        </p:spPr>
      </p:pic>
      <p:pic>
        <p:nvPicPr>
          <p:cNvPr id="8" name="Picture 5!!">
            <a:extLst>
              <a:ext uri="{FF2B5EF4-FFF2-40B4-BE49-F238E27FC236}">
                <a16:creationId xmlns:a16="http://schemas.microsoft.com/office/drawing/2014/main" id="{87A066B2-6B65-453C-94FE-9ABDF164A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3" t="1600" r="34026"/>
          <a:stretch/>
        </p:blipFill>
        <p:spPr>
          <a:xfrm>
            <a:off x="2694824" y="2023488"/>
            <a:ext cx="2783555" cy="4455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5A044-CB5C-9651-B7BD-0E9CD0D33A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053" t="11386" b="10987"/>
          <a:stretch/>
        </p:blipFill>
        <p:spPr>
          <a:xfrm>
            <a:off x="9687946" y="0"/>
            <a:ext cx="2504054" cy="16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91F2F9-C0BB-BFB3-741B-1F2A1FAA7E5F}"/>
                  </a:ext>
                </a:extLst>
              </p:cNvPr>
              <p:cNvSpPr txBox="1"/>
              <p:nvPr/>
            </p:nvSpPr>
            <p:spPr>
              <a:xfrm>
                <a:off x="8946145" y="1880147"/>
                <a:ext cx="2284921" cy="1019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32153B"/>
                          </a:solidFill>
                          <a:latin typeface="Cambria Math" panose="02040503050406030204" pitchFamily="18" charset="0"/>
                        </a:rPr>
                        <m:t>HRI</m:t>
                      </m:r>
                      <m:r>
                        <a:rPr lang="en-US" sz="2000" b="0" i="0" smtClean="0">
                          <a:solidFill>
                            <a:srgbClr val="32153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  <m:sup>
                              <m: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  <m:sup>
                                  <m:r>
                                    <a:rPr lang="en-US" sz="2000" b="0" i="0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32153B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91F2F9-C0BB-BFB3-741B-1F2A1FAA7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145" y="1880147"/>
                <a:ext cx="2284921" cy="1019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F9C8E9C-F25A-9D22-A409-A31834E42B23}"/>
              </a:ext>
            </a:extLst>
          </p:cNvPr>
          <p:cNvSpPr txBox="1"/>
          <p:nvPr/>
        </p:nvSpPr>
        <p:spPr>
          <a:xfrm>
            <a:off x="8386378" y="4068535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HRI =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37ECF-828A-DF2E-866C-5E33E81C11FE}"/>
              </a:ext>
            </a:extLst>
          </p:cNvPr>
          <p:cNvSpPr txBox="1"/>
          <p:nvPr/>
        </p:nvSpPr>
        <p:spPr>
          <a:xfrm>
            <a:off x="8386377" y="5672162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HRI &lt;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8F0D2-30C3-B7B1-2A8C-658C05B95640}"/>
              </a:ext>
            </a:extLst>
          </p:cNvPr>
          <p:cNvSpPr txBox="1"/>
          <p:nvPr/>
        </p:nvSpPr>
        <p:spPr>
          <a:xfrm>
            <a:off x="8386377" y="3613833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HRI &gt; 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F07447-780B-EF5E-FB97-227D245A3AD0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104888" y="3497789"/>
            <a:ext cx="1281489" cy="285321"/>
          </a:xfrm>
          <a:prstGeom prst="straightConnector1">
            <a:avLst/>
          </a:prstGeom>
          <a:ln w="38100">
            <a:solidFill>
              <a:srgbClr val="E861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E68CB4-4F88-D318-1FD2-3C97D5EAC355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47969" y="3870832"/>
            <a:ext cx="1538408" cy="1970607"/>
          </a:xfrm>
          <a:prstGeom prst="straightConnector1">
            <a:avLst/>
          </a:prstGeom>
          <a:ln w="38100">
            <a:solidFill>
              <a:srgbClr val="356F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6711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!!">
            <a:extLst>
              <a:ext uri="{FF2B5EF4-FFF2-40B4-BE49-F238E27FC236}">
                <a16:creationId xmlns:a16="http://schemas.microsoft.com/office/drawing/2014/main" id="{51C902C9-F69A-ADFC-82B9-69288EE70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t="1600" r="67442" b="19149"/>
          <a:stretch/>
        </p:blipFill>
        <p:spPr>
          <a:xfrm>
            <a:off x="115811" y="2683643"/>
            <a:ext cx="2398853" cy="3165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56883-AEDD-3473-BA92-EFB32C0E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Piesteritz – Various satellite footprints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AABD8-99F0-1820-9BFF-B4E3DC2AC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Progressive degradation of the spatial resolution of HRI distribution</a:t>
            </a:r>
          </a:p>
          <a:p>
            <a:r>
              <a:rPr lang="en-GB" sz="2800" dirty="0"/>
              <a:t>Sub-km spatial resolution required to identify the point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BD405-B370-E612-1DB0-68BD44A5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9DC38-5DB1-5D6F-59D9-9CDFDFAD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CA8BA9-2A65-14C0-0C10-5051C3688A37}"/>
              </a:ext>
            </a:extLst>
          </p:cNvPr>
          <p:cNvGrpSpPr/>
          <p:nvPr/>
        </p:nvGrpSpPr>
        <p:grpSpPr>
          <a:xfrm>
            <a:off x="4654048" y="2670375"/>
            <a:ext cx="7737202" cy="3780589"/>
            <a:chOff x="4654048" y="2670375"/>
            <a:chExt cx="7737202" cy="37805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B35161-58DF-AFC9-5683-6F9BA4EF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3002" y="2670375"/>
              <a:ext cx="6878498" cy="31710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36E7CE-BAD9-C993-DAC3-D46B7A13B053}"/>
                </a:ext>
              </a:extLst>
            </p:cNvPr>
            <p:cNvSpPr txBox="1"/>
            <p:nvPr/>
          </p:nvSpPr>
          <p:spPr>
            <a:xfrm>
              <a:off x="4654048" y="6075988"/>
              <a:ext cx="294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-10         -6         -2     0     2           6          10</a:t>
              </a:r>
            </a:p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HRI</a:t>
              </a:r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Content Placeholder 7">
              <a:extLst>
                <a:ext uri="{FF2B5EF4-FFF2-40B4-BE49-F238E27FC236}">
                  <a16:creationId xmlns:a16="http://schemas.microsoft.com/office/drawing/2014/main" id="{4320E750-C75A-859A-38BB-6BE740D5A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909" r="5205"/>
            <a:stretch/>
          </p:blipFill>
          <p:spPr>
            <a:xfrm rot="5400000">
              <a:off x="6025774" y="4797873"/>
              <a:ext cx="358077" cy="23160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A4C676-8308-A4DF-AE28-907394E4CA04}"/>
                </a:ext>
              </a:extLst>
            </p:cNvPr>
            <p:cNvSpPr txBox="1"/>
            <p:nvPr/>
          </p:nvSpPr>
          <p:spPr>
            <a:xfrm>
              <a:off x="7076177" y="6081632"/>
              <a:ext cx="294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-10         -6         -2     0     2           6          10</a:t>
              </a:r>
            </a:p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HRI</a:t>
              </a:r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E169E3-B194-9742-FCD1-CE0992CE7340}"/>
                </a:ext>
              </a:extLst>
            </p:cNvPr>
            <p:cNvSpPr txBox="1"/>
            <p:nvPr/>
          </p:nvSpPr>
          <p:spPr>
            <a:xfrm>
              <a:off x="9449667" y="6075988"/>
              <a:ext cx="294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-10         -6         -2     0     2           6          10</a:t>
              </a:r>
            </a:p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HRI</a:t>
              </a:r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Content Placeholder 7">
              <a:extLst>
                <a:ext uri="{FF2B5EF4-FFF2-40B4-BE49-F238E27FC236}">
                  <a16:creationId xmlns:a16="http://schemas.microsoft.com/office/drawing/2014/main" id="{59231F3D-3C0E-9753-7677-E6574A226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909" r="5205"/>
            <a:stretch/>
          </p:blipFill>
          <p:spPr>
            <a:xfrm rot="5400000">
              <a:off x="8408473" y="4795199"/>
              <a:ext cx="358077" cy="2316023"/>
            </a:xfrm>
            <a:prstGeom prst="rect">
              <a:avLst/>
            </a:prstGeom>
          </p:spPr>
        </p:pic>
        <p:pic>
          <p:nvPicPr>
            <p:cNvPr id="23" name="Content Placeholder 7">
              <a:extLst>
                <a:ext uri="{FF2B5EF4-FFF2-40B4-BE49-F238E27FC236}">
                  <a16:creationId xmlns:a16="http://schemas.microsoft.com/office/drawing/2014/main" id="{F6DAB66F-9A85-48AD-F88B-E3DE575EA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909" r="5205"/>
            <a:stretch/>
          </p:blipFill>
          <p:spPr>
            <a:xfrm rot="5400000">
              <a:off x="10776052" y="4792846"/>
              <a:ext cx="358077" cy="23160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796E14-138A-06D7-FF53-B48C79B8EADF}"/>
              </a:ext>
            </a:extLst>
          </p:cNvPr>
          <p:cNvGrpSpPr/>
          <p:nvPr/>
        </p:nvGrpSpPr>
        <p:grpSpPr>
          <a:xfrm>
            <a:off x="2541219" y="2686816"/>
            <a:ext cx="2396875" cy="3764148"/>
            <a:chOff x="2541219" y="2686816"/>
            <a:chExt cx="2396875" cy="3764148"/>
          </a:xfrm>
        </p:grpSpPr>
        <p:pic>
          <p:nvPicPr>
            <p:cNvPr id="12" name="Picture 94!!">
              <a:extLst>
                <a:ext uri="{FF2B5EF4-FFF2-40B4-BE49-F238E27FC236}">
                  <a16:creationId xmlns:a16="http://schemas.microsoft.com/office/drawing/2014/main" id="{D9AA0832-F4A4-AFC9-CE14-D02A99235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162" t="1600" b="18784"/>
            <a:stretch/>
          </p:blipFill>
          <p:spPr>
            <a:xfrm>
              <a:off x="2612546" y="2686816"/>
              <a:ext cx="2316023" cy="31650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570C45-ADF9-7594-9A78-140261B64502}"/>
                </a:ext>
              </a:extLst>
            </p:cNvPr>
            <p:cNvSpPr txBox="1"/>
            <p:nvPr/>
          </p:nvSpPr>
          <p:spPr>
            <a:xfrm>
              <a:off x="2541219" y="6081632"/>
              <a:ext cx="2310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-3        -2        -1        0         1        2        3</a:t>
              </a:r>
            </a:p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HRI</a:t>
              </a:r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Content Placeholder 7">
              <a:extLst>
                <a:ext uri="{FF2B5EF4-FFF2-40B4-BE49-F238E27FC236}">
                  <a16:creationId xmlns:a16="http://schemas.microsoft.com/office/drawing/2014/main" id="{216A308E-1A8D-A9C1-6A81-93D9FF02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909" r="5205"/>
            <a:stretch/>
          </p:blipFill>
          <p:spPr>
            <a:xfrm rot="5400000">
              <a:off x="3601044" y="4792845"/>
              <a:ext cx="358077" cy="231602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CB63B2-F889-DDA6-F36D-53BCC0A6B2C1}"/>
              </a:ext>
            </a:extLst>
          </p:cNvPr>
          <p:cNvSpPr txBox="1"/>
          <p:nvPr/>
        </p:nvSpPr>
        <p:spPr>
          <a:xfrm>
            <a:off x="2700396" y="2434951"/>
            <a:ext cx="2076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</a:t>
            </a:r>
            <a:endParaRPr lang="en-US" sz="1200" b="1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A27D66-932E-AFA5-4F22-F768CA164143}"/>
              </a:ext>
            </a:extLst>
          </p:cNvPr>
          <p:cNvSpPr txBox="1"/>
          <p:nvPr/>
        </p:nvSpPr>
        <p:spPr>
          <a:xfrm>
            <a:off x="5124567" y="2434951"/>
            <a:ext cx="2076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</a:t>
            </a:r>
            <a:endParaRPr lang="en-US" sz="1200" b="1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4CD15E-6E7D-A877-3728-CC825B5A793B}"/>
              </a:ext>
            </a:extLst>
          </p:cNvPr>
          <p:cNvSpPr txBox="1"/>
          <p:nvPr/>
        </p:nvSpPr>
        <p:spPr>
          <a:xfrm>
            <a:off x="7508919" y="2433241"/>
            <a:ext cx="2076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</a:t>
            </a:r>
            <a:endParaRPr lang="en-US" sz="1200" b="1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97BF5-8404-DFF0-914A-C02DE9FB9FF7}"/>
              </a:ext>
            </a:extLst>
          </p:cNvPr>
          <p:cNvSpPr txBox="1"/>
          <p:nvPr/>
        </p:nvSpPr>
        <p:spPr>
          <a:xfrm>
            <a:off x="9895478" y="2440595"/>
            <a:ext cx="2076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</a:t>
            </a:r>
            <a:endParaRPr lang="en-US" sz="1200" b="1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phique 38" descr="Satellite avec un remplissage uni">
            <a:extLst>
              <a:ext uri="{FF2B5EF4-FFF2-40B4-BE49-F238E27FC236}">
                <a16:creationId xmlns:a16="http://schemas.microsoft.com/office/drawing/2014/main" id="{3132AEA9-45A0-092A-5B14-B5DFF426D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3400" y="2286598"/>
            <a:ext cx="360000" cy="360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30E189-A937-8F98-E221-3190CABBEA97}"/>
              </a:ext>
            </a:extLst>
          </p:cNvPr>
          <p:cNvSpPr/>
          <p:nvPr/>
        </p:nvSpPr>
        <p:spPr>
          <a:xfrm>
            <a:off x="7372448" y="2227426"/>
            <a:ext cx="2398853" cy="4217894"/>
          </a:xfrm>
          <a:prstGeom prst="roundRect">
            <a:avLst/>
          </a:prstGeom>
          <a:noFill/>
          <a:ln w="28575">
            <a:solidFill>
              <a:srgbClr val="255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CBCFA8-638A-B9F4-701F-0D9528DEB0EA}"/>
              </a:ext>
            </a:extLst>
          </p:cNvPr>
          <p:cNvSpPr txBox="1"/>
          <p:nvPr/>
        </p:nvSpPr>
        <p:spPr>
          <a:xfrm>
            <a:off x="7370072" y="2233507"/>
            <a:ext cx="240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55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</a:t>
            </a:r>
          </a:p>
        </p:txBody>
      </p:sp>
    </p:spTree>
    <p:extLst>
      <p:ext uri="{BB962C8B-B14F-4D97-AF65-F5344CB8AC3E}">
        <p14:creationId xmlns:p14="http://schemas.microsoft.com/office/powerpoint/2010/main" val="1198115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FC3194-6BBC-7317-67B7-8BAF7295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30" y="1325562"/>
            <a:ext cx="7743188" cy="477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9EF1E-5CBE-A05E-15C9-86857A01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point source emission rates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E6BD470-A7A6-751C-B06A-06E2DE605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450" y="3545204"/>
            <a:ext cx="4140326" cy="1584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255EE8"/>
                </a:solidFill>
              </a:rPr>
              <a:t>Two most accurate and practically applicable approaches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DC14C-594D-20D4-7A2C-DF899F8E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4EE4F-0FA5-88EC-F290-E0C57A57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177D0-C033-CBB7-CE01-E2E520836F7C}"/>
              </a:ext>
            </a:extLst>
          </p:cNvPr>
          <p:cNvSpPr txBox="1"/>
          <p:nvPr/>
        </p:nvSpPr>
        <p:spPr>
          <a:xfrm>
            <a:off x="325918" y="6099047"/>
            <a:ext cx="6806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Jacob, D. J., et al. (2022). Quantifying methane emissions from the global scale down to point sources using satellite observations of atmospheric methane, </a:t>
            </a:r>
            <a:r>
              <a:rPr lang="en-GB" sz="900" i="1" dirty="0"/>
              <a:t>Atmos. Chem. Phys</a:t>
            </a:r>
            <a:r>
              <a:rPr lang="en-GB" sz="900" dirty="0"/>
              <a:t>., 22, 9617–9646.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1615858-E5AB-A910-8FAB-2E62DBF094E3}"/>
              </a:ext>
            </a:extLst>
          </p:cNvPr>
          <p:cNvSpPr/>
          <p:nvPr/>
        </p:nvSpPr>
        <p:spPr>
          <a:xfrm>
            <a:off x="325918" y="3545204"/>
            <a:ext cx="6522938" cy="1310260"/>
          </a:xfrm>
          <a:prstGeom prst="roundRect">
            <a:avLst/>
          </a:prstGeom>
          <a:solidFill>
            <a:srgbClr val="255EE8">
              <a:alpha val="7059"/>
            </a:srgbClr>
          </a:solidFill>
          <a:ln w="38100">
            <a:solidFill>
              <a:srgbClr val="255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9462C2-6154-A587-4689-2C93CDEB6C6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848856" y="4200334"/>
            <a:ext cx="740664" cy="0"/>
          </a:xfrm>
          <a:prstGeom prst="straightConnector1">
            <a:avLst/>
          </a:prstGeom>
          <a:ln w="38100">
            <a:solidFill>
              <a:srgbClr val="356F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8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AF651F-B7A7-DA46-5540-B4EDA58B4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methods used to derive emission fluxes from the plant: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4371416-0881-2334-8864-C7598E1C0F8D}"/>
                  </a:ext>
                </a:extLst>
              </p:cNvPr>
              <p:cNvSpPr txBox="1"/>
              <p:nvPr/>
            </p:nvSpPr>
            <p:spPr>
              <a:xfrm>
                <a:off x="2831055" y="5351645"/>
                <a:ext cx="6529890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CSF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32153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k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k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  <m:sup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k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τ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4371416-0881-2334-8864-C7598E1C0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055" y="5351645"/>
                <a:ext cx="6529890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ED4382D-6DF6-75B0-D551-37908C8D512B}"/>
                  </a:ext>
                </a:extLst>
              </p:cNvPr>
              <p:cNvSpPr txBox="1"/>
              <p:nvPr/>
            </p:nvSpPr>
            <p:spPr>
              <a:xfrm>
                <a:off x="-867210" y="5351579"/>
                <a:ext cx="6094206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IME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32153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tot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res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ED4382D-6DF6-75B0-D551-37908C8D5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7210" y="5351579"/>
                <a:ext cx="6094206" cy="6576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720D3F19-3A8B-9BAD-209A-DC4B142D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point source emission rates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5E3FDAC-6FA7-CA31-8289-AF0A165CA155}"/>
              </a:ext>
            </a:extLst>
          </p:cNvPr>
          <p:cNvGrpSpPr/>
          <p:nvPr/>
        </p:nvGrpSpPr>
        <p:grpSpPr>
          <a:xfrm>
            <a:off x="3909193" y="2495654"/>
            <a:ext cx="3746620" cy="2678427"/>
            <a:chOff x="8041728" y="3672611"/>
            <a:chExt cx="3746620" cy="267842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ADA1F13-9625-8371-DCC4-F29DE3B9E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4419" y="3672611"/>
              <a:ext cx="3613929" cy="2596661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664DF01-CE69-EC6D-1869-7CB2CE04CD8E}"/>
                </a:ext>
              </a:extLst>
            </p:cNvPr>
            <p:cNvCxnSpPr>
              <a:cxnSpLocks/>
            </p:cNvCxnSpPr>
            <p:nvPr/>
          </p:nvCxnSpPr>
          <p:spPr>
            <a:xfrm>
              <a:off x="9242850" y="4870322"/>
              <a:ext cx="652780" cy="749300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FDC82C5-55AA-0DB3-86B3-5D6773230965}"/>
                </a:ext>
              </a:extLst>
            </p:cNvPr>
            <p:cNvCxnSpPr>
              <a:cxnSpLocks/>
            </p:cNvCxnSpPr>
            <p:nvPr/>
          </p:nvCxnSpPr>
          <p:spPr>
            <a:xfrm>
              <a:off x="9911115" y="3949245"/>
              <a:ext cx="1110017" cy="1276966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6975440-8037-006F-6F23-C4FDD71604B1}"/>
                </a:ext>
              </a:extLst>
            </p:cNvPr>
            <p:cNvSpPr/>
            <p:nvPr/>
          </p:nvSpPr>
          <p:spPr>
            <a:xfrm>
              <a:off x="8143448" y="6148630"/>
              <a:ext cx="108000" cy="108000"/>
            </a:xfrm>
            <a:prstGeom prst="ellipse">
              <a:avLst/>
            </a:prstGeom>
            <a:solidFill>
              <a:srgbClr val="32153B"/>
            </a:solidFill>
            <a:ln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6118B751-4801-A6E9-4C62-08ED1C403EC5}"/>
                </a:ext>
              </a:extLst>
            </p:cNvPr>
            <p:cNvSpPr/>
            <p:nvPr/>
          </p:nvSpPr>
          <p:spPr>
            <a:xfrm rot="13752360">
              <a:off x="8668658" y="3712642"/>
              <a:ext cx="2011466" cy="3265326"/>
            </a:xfrm>
            <a:prstGeom prst="triangle">
              <a:avLst>
                <a:gd name="adj" fmla="val 64320"/>
              </a:avLst>
            </a:prstGeom>
            <a:noFill/>
            <a:ln w="38100"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65797B6-10CF-EDE4-78A0-640577215B21}"/>
                </a:ext>
              </a:extLst>
            </p:cNvPr>
            <p:cNvCxnSpPr>
              <a:cxnSpLocks/>
            </p:cNvCxnSpPr>
            <p:nvPr/>
          </p:nvCxnSpPr>
          <p:spPr>
            <a:xfrm>
              <a:off x="8888550" y="5307865"/>
              <a:ext cx="452295" cy="509904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C84BDE3-C431-9EFE-BF0A-F3762D24F0CA}"/>
                </a:ext>
              </a:extLst>
            </p:cNvPr>
            <p:cNvCxnSpPr>
              <a:cxnSpLocks/>
            </p:cNvCxnSpPr>
            <p:nvPr/>
          </p:nvCxnSpPr>
          <p:spPr>
            <a:xfrm>
              <a:off x="9569240" y="4419018"/>
              <a:ext cx="896883" cy="1008610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4C25223-3A4A-7586-4099-9C5A572A37C0}"/>
                </a:ext>
              </a:extLst>
            </p:cNvPr>
            <p:cNvCxnSpPr>
              <a:cxnSpLocks/>
            </p:cNvCxnSpPr>
            <p:nvPr/>
          </p:nvCxnSpPr>
          <p:spPr>
            <a:xfrm>
              <a:off x="8602110" y="5728752"/>
              <a:ext cx="226148" cy="265366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375FD60-3BE9-F6FB-8FF4-FCC6884C5D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3828" y="5040935"/>
              <a:ext cx="402619" cy="215359"/>
            </a:xfrm>
            <a:prstGeom prst="straightConnector1">
              <a:avLst/>
            </a:prstGeom>
            <a:ln w="19050">
              <a:solidFill>
                <a:srgbClr val="E72D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8024FD6-153E-3653-EF46-04BEBDFFDC0C}"/>
                </a:ext>
              </a:extLst>
            </p:cNvPr>
            <p:cNvSpPr/>
            <p:nvPr/>
          </p:nvSpPr>
          <p:spPr>
            <a:xfrm>
              <a:off x="9275445" y="4467225"/>
              <a:ext cx="1139190" cy="1114425"/>
            </a:xfrm>
            <a:custGeom>
              <a:avLst/>
              <a:gdLst>
                <a:gd name="connsiteX0" fmla="*/ 0 w 1139190"/>
                <a:gd name="connsiteY0" fmla="*/ 401955 h 1114425"/>
                <a:gd name="connsiteX1" fmla="*/ 300990 w 1139190"/>
                <a:gd name="connsiteY1" fmla="*/ 0 h 1114425"/>
                <a:gd name="connsiteX2" fmla="*/ 1139190 w 1139190"/>
                <a:gd name="connsiteY2" fmla="*/ 937260 h 1114425"/>
                <a:gd name="connsiteX3" fmla="*/ 624840 w 1139190"/>
                <a:gd name="connsiteY3" fmla="*/ 1114425 h 1114425"/>
                <a:gd name="connsiteX4" fmla="*/ 0 w 1139190"/>
                <a:gd name="connsiteY4" fmla="*/ 40195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190" h="1114425">
                  <a:moveTo>
                    <a:pt x="0" y="401955"/>
                  </a:moveTo>
                  <a:lnTo>
                    <a:pt x="300990" y="0"/>
                  </a:lnTo>
                  <a:lnTo>
                    <a:pt x="1139190" y="937260"/>
                  </a:lnTo>
                  <a:lnTo>
                    <a:pt x="624840" y="1114425"/>
                  </a:lnTo>
                  <a:lnTo>
                    <a:pt x="0" y="401955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CDBD1F5-65EE-5A29-6BF7-E748B00D5489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10141725" y="5485751"/>
              <a:ext cx="274424" cy="325926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65AC383-26EE-0BE1-FA11-CD14B36227C6}"/>
                    </a:ext>
                  </a:extLst>
                </p:cNvPr>
                <p:cNvSpPr txBox="1"/>
                <p:nvPr/>
              </p:nvSpPr>
              <p:spPr>
                <a:xfrm>
                  <a:off x="10416149" y="5657788"/>
                  <a:ext cx="3799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65AC383-26EE-0BE1-FA11-CD14B36227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6149" y="5657788"/>
                  <a:ext cx="37995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8FABB59-96A4-94F4-CAEF-B3FA2111F2DB}"/>
                    </a:ext>
                  </a:extLst>
                </p:cNvPr>
                <p:cNvSpPr txBox="1"/>
                <p:nvPr/>
              </p:nvSpPr>
              <p:spPr>
                <a:xfrm>
                  <a:off x="9583301" y="4821663"/>
                  <a:ext cx="3799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∆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E72D1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8FABB59-96A4-94F4-CAEF-B3FA2111F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3301" y="4821663"/>
                  <a:ext cx="37995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BD7A10-EE43-72BB-B16E-7FB54F133A3E}"/>
              </a:ext>
            </a:extLst>
          </p:cNvPr>
          <p:cNvGrpSpPr/>
          <p:nvPr/>
        </p:nvGrpSpPr>
        <p:grpSpPr>
          <a:xfrm>
            <a:off x="66767" y="2554605"/>
            <a:ext cx="3920091" cy="2929889"/>
            <a:chOff x="2120482" y="3653307"/>
            <a:chExt cx="3920091" cy="292988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8496669-0A66-7EB1-A5EC-1FB8425A9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6644" y="3653307"/>
              <a:ext cx="3613929" cy="2596661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0E6CF87-1C22-62B4-3325-721D56932ADA}"/>
                </a:ext>
              </a:extLst>
            </p:cNvPr>
            <p:cNvSpPr/>
            <p:nvPr/>
          </p:nvSpPr>
          <p:spPr>
            <a:xfrm>
              <a:off x="2395673" y="6129326"/>
              <a:ext cx="108000" cy="108000"/>
            </a:xfrm>
            <a:prstGeom prst="ellipse">
              <a:avLst/>
            </a:prstGeom>
            <a:solidFill>
              <a:srgbClr val="32153B"/>
            </a:solidFill>
            <a:ln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F6C21A-064D-8A8A-4499-04D40C70CA2B}"/>
                </a:ext>
              </a:extLst>
            </p:cNvPr>
            <p:cNvSpPr txBox="1"/>
            <p:nvPr/>
          </p:nvSpPr>
          <p:spPr>
            <a:xfrm>
              <a:off x="2120482" y="6275419"/>
              <a:ext cx="12645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215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 source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1EA12D2B-B1B1-55F9-41CA-21FE1A64222F}"/>
                </a:ext>
              </a:extLst>
            </p:cNvPr>
            <p:cNvSpPr/>
            <p:nvPr/>
          </p:nvSpPr>
          <p:spPr>
            <a:xfrm rot="13752360">
              <a:off x="2920883" y="3693338"/>
              <a:ext cx="2011466" cy="3265326"/>
            </a:xfrm>
            <a:prstGeom prst="triangle">
              <a:avLst>
                <a:gd name="adj" fmla="val 64320"/>
              </a:avLst>
            </a:prstGeom>
            <a:noFill/>
            <a:ln w="38100"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A1DC9F7-BD54-CA11-C25C-552A3B4D6D0C}"/>
                </a:ext>
              </a:extLst>
            </p:cNvPr>
            <p:cNvSpPr/>
            <p:nvPr/>
          </p:nvSpPr>
          <p:spPr>
            <a:xfrm rot="13752360">
              <a:off x="3002059" y="3739778"/>
              <a:ext cx="1905966" cy="3104875"/>
            </a:xfrm>
            <a:prstGeom prst="triangle">
              <a:avLst>
                <a:gd name="adj" fmla="val 64036"/>
              </a:avLst>
            </a:prstGeom>
            <a:noFill/>
            <a:ln w="38100">
              <a:solidFill>
                <a:srgbClr val="A12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EEE5D4C-E432-8FF1-F88B-F6FB02792AB7}"/>
                </a:ext>
              </a:extLst>
            </p:cNvPr>
            <p:cNvCxnSpPr>
              <a:cxnSpLocks/>
              <a:stCxn id="54" idx="5"/>
              <a:endCxn id="56" idx="3"/>
            </p:cNvCxnSpPr>
            <p:nvPr/>
          </p:nvCxnSpPr>
          <p:spPr>
            <a:xfrm flipH="1" flipV="1">
              <a:off x="2883629" y="4780266"/>
              <a:ext cx="672711" cy="49950"/>
            </a:xfrm>
            <a:prstGeom prst="straightConnector1">
              <a:avLst/>
            </a:prstGeom>
            <a:ln w="19050">
              <a:solidFill>
                <a:srgbClr val="A12FA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9F42ABE-93CE-DD35-1561-484834DFD6AC}"/>
                    </a:ext>
                  </a:extLst>
                </p:cNvPr>
                <p:cNvSpPr txBox="1"/>
                <p:nvPr/>
              </p:nvSpPr>
              <p:spPr>
                <a:xfrm>
                  <a:off x="2503673" y="4626377"/>
                  <a:ext cx="3799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A12FA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A12FA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A12FA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tot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A12FA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9F42ABE-93CE-DD35-1561-484834DFD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3673" y="4626377"/>
                  <a:ext cx="37995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4766CA0-CD11-F471-356A-2BC26BEF846E}"/>
                </a:ext>
              </a:extLst>
            </p:cNvPr>
            <p:cNvCxnSpPr>
              <a:cxnSpLocks/>
              <a:endCxn id="58" idx="3"/>
            </p:cNvCxnSpPr>
            <p:nvPr/>
          </p:nvCxnSpPr>
          <p:spPr>
            <a:xfrm flipH="1" flipV="1">
              <a:off x="2795667" y="5218010"/>
              <a:ext cx="760673" cy="49950"/>
            </a:xfrm>
            <a:prstGeom prst="straightConnector1">
              <a:avLst/>
            </a:prstGeom>
            <a:ln w="1905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837364E-51B9-103F-091C-8E99F54D6AE8}"/>
                    </a:ext>
                  </a:extLst>
                </p:cNvPr>
                <p:cNvSpPr txBox="1"/>
                <p:nvPr/>
              </p:nvSpPr>
              <p:spPr>
                <a:xfrm>
                  <a:off x="2503673" y="5064121"/>
                  <a:ext cx="2919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res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FF66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837364E-51B9-103F-091C-8E99F54D6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3673" y="5064121"/>
                  <a:ext cx="291994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DC10E995-E8CC-AC2F-A399-F2AA23DD7E74}"/>
              </a:ext>
            </a:extLst>
          </p:cNvPr>
          <p:cNvSpPr/>
          <p:nvPr/>
        </p:nvSpPr>
        <p:spPr>
          <a:xfrm>
            <a:off x="2323091" y="5728515"/>
            <a:ext cx="469823" cy="293388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2BF2996-658D-1890-204E-E896419C8C33}"/>
              </a:ext>
            </a:extLst>
          </p:cNvPr>
          <p:cNvSpPr/>
          <p:nvPr/>
        </p:nvSpPr>
        <p:spPr>
          <a:xfrm>
            <a:off x="2323091" y="5364222"/>
            <a:ext cx="469823" cy="320616"/>
          </a:xfrm>
          <a:prstGeom prst="ellipse">
            <a:avLst/>
          </a:prstGeom>
          <a:noFill/>
          <a:ln w="28575">
            <a:solidFill>
              <a:srgbClr val="A12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811D09A-D3A6-9599-0165-5C62A4CE45B8}"/>
              </a:ext>
            </a:extLst>
          </p:cNvPr>
          <p:cNvSpPr/>
          <p:nvPr/>
        </p:nvSpPr>
        <p:spPr>
          <a:xfrm>
            <a:off x="6488706" y="5342334"/>
            <a:ext cx="355156" cy="51871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85ADF1F-FE28-2A45-BB14-47415E264D57}"/>
              </a:ext>
            </a:extLst>
          </p:cNvPr>
          <p:cNvSpPr/>
          <p:nvPr/>
        </p:nvSpPr>
        <p:spPr>
          <a:xfrm>
            <a:off x="6150867" y="5364223"/>
            <a:ext cx="329937" cy="30367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01B4985-9B78-0B38-10CE-38D254D70754}"/>
              </a:ext>
            </a:extLst>
          </p:cNvPr>
          <p:cNvSpPr txBox="1"/>
          <p:nvPr/>
        </p:nvSpPr>
        <p:spPr>
          <a:xfrm>
            <a:off x="4848416" y="5073562"/>
            <a:ext cx="1449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of NH</a:t>
            </a:r>
            <a:r>
              <a:rPr lang="en-US" sz="1300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 slice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AF5399F-2BF3-8832-26FC-2897FBE6491D}"/>
              </a:ext>
            </a:extLst>
          </p:cNvPr>
          <p:cNvSpPr/>
          <p:nvPr/>
        </p:nvSpPr>
        <p:spPr>
          <a:xfrm>
            <a:off x="6161241" y="5681491"/>
            <a:ext cx="329938" cy="321706"/>
          </a:xfrm>
          <a:prstGeom prst="ellipse">
            <a:avLst/>
          </a:prstGeom>
          <a:noFill/>
          <a:ln w="28575">
            <a:solidFill>
              <a:srgbClr val="E72D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3B3151E-F6D8-00D5-2ADC-3D2B719A6FA2}"/>
              </a:ext>
            </a:extLst>
          </p:cNvPr>
          <p:cNvSpPr txBox="1"/>
          <p:nvPr/>
        </p:nvSpPr>
        <p:spPr>
          <a:xfrm>
            <a:off x="4955217" y="5931862"/>
            <a:ext cx="17872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E72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for the plume to travel the slice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C0E6B0A-F06C-3E13-E7F6-2B1B250EC98F}"/>
              </a:ext>
            </a:extLst>
          </p:cNvPr>
          <p:cNvSpPr txBox="1"/>
          <p:nvPr/>
        </p:nvSpPr>
        <p:spPr>
          <a:xfrm>
            <a:off x="1386214" y="5995836"/>
            <a:ext cx="1958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Residence lifetime of NH</a:t>
            </a:r>
            <a:r>
              <a:rPr lang="en-US" sz="1300" b="1" baseline="-25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 plume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21EC15-04D7-2583-7A16-1A9F6ADCEC8D}"/>
              </a:ext>
            </a:extLst>
          </p:cNvPr>
          <p:cNvSpPr txBox="1"/>
          <p:nvPr/>
        </p:nvSpPr>
        <p:spPr>
          <a:xfrm>
            <a:off x="2204883" y="4872631"/>
            <a:ext cx="20935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A12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mass of NH</a:t>
            </a:r>
            <a:r>
              <a:rPr lang="en-US" sz="1300" b="1" baseline="-25000" dirty="0">
                <a:solidFill>
                  <a:srgbClr val="A12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A12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 plume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3CA54D-6DA0-15EB-56D1-48F6AFCD91D4}"/>
              </a:ext>
            </a:extLst>
          </p:cNvPr>
          <p:cNvSpPr txBox="1"/>
          <p:nvPr/>
        </p:nvSpPr>
        <p:spPr>
          <a:xfrm>
            <a:off x="0" y="1776617"/>
            <a:ext cx="4507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kern="1200" dirty="0">
                <a:solidFill>
                  <a:srgbClr val="3215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Integrated mass enhancement (IME)</a:t>
            </a:r>
            <a:endParaRPr lang="en-US" sz="2000" i="0" u="none" strike="noStrike" dirty="0">
              <a:solidFill>
                <a:srgbClr val="32153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4FE2356-D318-2051-AC35-1D5B070E4249}"/>
              </a:ext>
            </a:extLst>
          </p:cNvPr>
          <p:cNvSpPr txBox="1"/>
          <p:nvPr/>
        </p:nvSpPr>
        <p:spPr>
          <a:xfrm>
            <a:off x="4507264" y="1778748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kern="1200" dirty="0">
                <a:solidFill>
                  <a:srgbClr val="3215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Cross-sectional flux (CSF)</a:t>
            </a:r>
            <a:endParaRPr lang="en-US" sz="2000" i="0" u="none" strike="noStrike" dirty="0">
              <a:solidFill>
                <a:srgbClr val="32153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F037A1C-39F9-3328-E5DD-183534676F56}"/>
              </a:ext>
            </a:extLst>
          </p:cNvPr>
          <p:cNvSpPr txBox="1"/>
          <p:nvPr/>
        </p:nvSpPr>
        <p:spPr>
          <a:xfrm>
            <a:off x="6846219" y="5310700"/>
            <a:ext cx="12645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 and chemical loss</a:t>
            </a:r>
          </a:p>
        </p:txBody>
      </p: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424D83C3-9D68-157F-55CB-C9109BED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EUFAR – Aircraft observations of 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421EE43F-8807-5FBF-B379-FF78D611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575" y="6492875"/>
            <a:ext cx="2743200" cy="365125"/>
          </a:xfrm>
        </p:spPr>
        <p:txBody>
          <a:bodyPr/>
          <a:lstStyle/>
          <a:p>
            <a:fld id="{55F181C1-35A9-411D-AC2C-144F5E91110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A9DAF73-F71F-96A3-581D-22498948B4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9182" y="1972426"/>
            <a:ext cx="3736376" cy="391076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0188E77-04D7-83FC-A4B8-9FDADA280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9182" y="1972425"/>
            <a:ext cx="3736376" cy="3910765"/>
          </a:xfrm>
          <a:prstGeom prst="rect">
            <a:avLst/>
          </a:prstGeom>
        </p:spPr>
      </p:pic>
      <p:pic>
        <p:nvPicPr>
          <p:cNvPr id="66" name="Picture 31!">
            <a:extLst>
              <a:ext uri="{FF2B5EF4-FFF2-40B4-BE49-F238E27FC236}">
                <a16:creationId xmlns:a16="http://schemas.microsoft.com/office/drawing/2014/main" id="{A9197CF9-DC0B-E35E-FE58-04534D244D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9181" y="1972425"/>
            <a:ext cx="3736376" cy="3910765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8524CC-60E7-EC1C-085F-2CF5402272D1}"/>
              </a:ext>
            </a:extLst>
          </p:cNvPr>
          <p:cNvCxnSpPr>
            <a:cxnSpLocks/>
          </p:cNvCxnSpPr>
          <p:nvPr/>
        </p:nvCxnSpPr>
        <p:spPr>
          <a:xfrm flipV="1">
            <a:off x="152125" y="2424607"/>
            <a:ext cx="612327" cy="3409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DEE634F4-35A7-EEA4-18F3-B1B462CE07B5}"/>
              </a:ext>
            </a:extLst>
          </p:cNvPr>
          <p:cNvSpPr txBox="1"/>
          <p:nvPr/>
        </p:nvSpPr>
        <p:spPr>
          <a:xfrm>
            <a:off x="283454" y="2595073"/>
            <a:ext cx="480999" cy="2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6667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1" grpId="0"/>
      <p:bldP spid="77" grpId="0" animBg="1"/>
      <p:bldP spid="78" grpId="0" animBg="1"/>
      <p:bldP spid="79" grpId="0" animBg="1"/>
      <p:bldP spid="80" grpId="0" animBg="1"/>
      <p:bldP spid="81" grpId="0"/>
      <p:bldP spid="82" grpId="0" animBg="1"/>
      <p:bldP spid="83" grpId="0"/>
      <p:bldP spid="84" grpId="0"/>
      <p:bldP spid="85" grpId="0"/>
      <p:bldP spid="87" grpId="0"/>
      <p:bldP spid="88" grpId="0"/>
      <p:bldP spid="99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AF651F-B7A7-DA46-5540-B4EDA58B4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methods used to derive emission fluxes from the plant: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4371416-0881-2334-8864-C7598E1C0F8D}"/>
                  </a:ext>
                </a:extLst>
              </p:cNvPr>
              <p:cNvSpPr txBox="1"/>
              <p:nvPr/>
            </p:nvSpPr>
            <p:spPr>
              <a:xfrm>
                <a:off x="2831055" y="5351645"/>
                <a:ext cx="6529890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CSF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32153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k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k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  <m:sup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1" smtClean="0">
                                      <a:solidFill>
                                        <a:srgbClr val="32153B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k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τ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4371416-0881-2334-8864-C7598E1C0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055" y="5351645"/>
                <a:ext cx="6529890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6FD243D-DE23-F938-4ACD-D6B2ACD23880}"/>
              </a:ext>
            </a:extLst>
          </p:cNvPr>
          <p:cNvSpPr/>
          <p:nvPr/>
        </p:nvSpPr>
        <p:spPr>
          <a:xfrm>
            <a:off x="6962787" y="1953078"/>
            <a:ext cx="5110287" cy="3774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DCFCA7-904A-CE0F-E009-1F5D053E6C5B}"/>
              </a:ext>
            </a:extLst>
          </p:cNvPr>
          <p:cNvGrpSpPr/>
          <p:nvPr/>
        </p:nvGrpSpPr>
        <p:grpSpPr>
          <a:xfrm>
            <a:off x="7904415" y="2022032"/>
            <a:ext cx="4079381" cy="3624837"/>
            <a:chOff x="2019494" y="1953922"/>
            <a:chExt cx="4096233" cy="3749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A8436A-5F5C-3673-A5E2-DF0783713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1798" y="2351998"/>
              <a:ext cx="3613929" cy="259666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85122C-9615-7D8C-A92F-2D81ADC50E06}"/>
                </a:ext>
              </a:extLst>
            </p:cNvPr>
            <p:cNvGrpSpPr/>
            <p:nvPr/>
          </p:nvGrpSpPr>
          <p:grpSpPr>
            <a:xfrm>
              <a:off x="2236250" y="1983979"/>
              <a:ext cx="3604700" cy="3604700"/>
              <a:chOff x="2236250" y="1983979"/>
              <a:chExt cx="3604700" cy="36047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B71EBEF-8377-9CB9-BC77-3D1E21DC87F6}"/>
                  </a:ext>
                </a:extLst>
              </p:cNvPr>
              <p:cNvGrpSpPr/>
              <p:nvPr/>
            </p:nvGrpSpPr>
            <p:grpSpPr>
              <a:xfrm>
                <a:off x="2236250" y="1983979"/>
                <a:ext cx="3604700" cy="3604700"/>
                <a:chOff x="2236250" y="1983979"/>
                <a:chExt cx="3604700" cy="3604700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F5D1DC5D-49EB-0DD9-72A0-56D78C1E6018}"/>
                    </a:ext>
                  </a:extLst>
                </p:cNvPr>
                <p:cNvGrpSpPr/>
                <p:nvPr/>
              </p:nvGrpSpPr>
              <p:grpSpPr>
                <a:xfrm>
                  <a:off x="2491299" y="1983979"/>
                  <a:ext cx="2886784" cy="3604700"/>
                  <a:chOff x="2491299" y="1983979"/>
                  <a:chExt cx="2886784" cy="3604700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A2DEC56B-230B-6ADF-75F9-BB4021916B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19293" y="1987498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17B0C1F-031B-1C46-132E-67E75FE068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68176" y="1995055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B2A78B1C-96D4-BDAF-7159-4D6153ACAE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9730" y="1995055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E82D53C8-FD68-5307-8977-BFCB4BD422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08763" y="1983979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40F48874-3702-A4C1-2013-E9C4172F11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7646" y="1991536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C29F1EAE-776F-EFF2-6F19-1608942C6F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9200" y="1991536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1D7736EF-B9B4-6232-49EA-9C43AF7757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78083" y="1991536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75205B91-1AAA-D5AE-C525-E7569A26A0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91299" y="1999093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EDD538BA-C9F2-E6A3-2043-8C57C681A4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40182" y="1999093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8F0FE89D-D392-8D3C-2A71-2AE1592AF6B1}"/>
                    </a:ext>
                  </a:extLst>
                </p:cNvPr>
                <p:cNvGrpSpPr/>
                <p:nvPr/>
              </p:nvGrpSpPr>
              <p:grpSpPr>
                <a:xfrm rot="5400000">
                  <a:off x="2595208" y="1976422"/>
                  <a:ext cx="2886784" cy="3604700"/>
                  <a:chOff x="2643699" y="2136379"/>
                  <a:chExt cx="2886784" cy="3604700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C201ECBF-BAA5-9B32-69C1-BFFBF8A1DA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693" y="2139898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AE11E3A-A52B-B2C2-9EB1-662779E4F8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20576" y="2147455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BC5F1779-FA8D-A625-EDCC-D5C9A69E33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92130" y="2147455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7A871B9D-585F-F716-E77F-9E5B9AD2E2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61163" y="2136379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732A10FB-E963-D472-B602-9FA6316CDA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10046" y="2143936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6FC045C0-BAED-9895-518B-1FAD8AF63F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81600" y="2143936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13748A5B-842D-3856-5696-84415687D1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30483" y="2143936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6C5D414C-D1D3-767B-50DC-8527C7100B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43699" y="2151493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E59458A-4856-0C87-44DA-B238AE53D3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92582" y="2151493"/>
                    <a:ext cx="0" cy="358958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A1D0CE7-9B2B-1DF8-C346-63DB2F2309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6336" y="1991536"/>
                <a:ext cx="0" cy="3589586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B53B0DF-C973-7B84-FEA8-D83D71D98F6F}"/>
                </a:ext>
              </a:extLst>
            </p:cNvPr>
            <p:cNvSpPr/>
            <p:nvPr/>
          </p:nvSpPr>
          <p:spPr>
            <a:xfrm>
              <a:off x="2407072" y="4818548"/>
              <a:ext cx="108000" cy="108000"/>
            </a:xfrm>
            <a:prstGeom prst="ellipse">
              <a:avLst/>
            </a:prstGeom>
            <a:solidFill>
              <a:srgbClr val="32153B"/>
            </a:solidFill>
            <a:ln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27BA37A-421D-DF98-7E68-A3F15EEEBA9B}"/>
                </a:ext>
              </a:extLst>
            </p:cNvPr>
            <p:cNvSpPr/>
            <p:nvPr/>
          </p:nvSpPr>
          <p:spPr>
            <a:xfrm>
              <a:off x="2481943" y="2331720"/>
              <a:ext cx="3239588" cy="2540726"/>
            </a:xfrm>
            <a:custGeom>
              <a:avLst/>
              <a:gdLst>
                <a:gd name="connsiteX0" fmla="*/ 0 w 3239588"/>
                <a:gd name="connsiteY0" fmla="*/ 2534194 h 2540726"/>
                <a:gd name="connsiteX1" fmla="*/ 6531 w 3239588"/>
                <a:gd name="connsiteY1" fmla="*/ 1828800 h 2540726"/>
                <a:gd name="connsiteX2" fmla="*/ 359228 w 3239588"/>
                <a:gd name="connsiteY2" fmla="*/ 1828800 h 2540726"/>
                <a:gd name="connsiteX3" fmla="*/ 359228 w 3239588"/>
                <a:gd name="connsiteY3" fmla="*/ 1449977 h 2540726"/>
                <a:gd name="connsiteX4" fmla="*/ 751114 w 3239588"/>
                <a:gd name="connsiteY4" fmla="*/ 1449977 h 2540726"/>
                <a:gd name="connsiteX5" fmla="*/ 751114 w 3239588"/>
                <a:gd name="connsiteY5" fmla="*/ 1077686 h 2540726"/>
                <a:gd name="connsiteX6" fmla="*/ 1097280 w 3239588"/>
                <a:gd name="connsiteY6" fmla="*/ 1084217 h 2540726"/>
                <a:gd name="connsiteX7" fmla="*/ 1090748 w 3239588"/>
                <a:gd name="connsiteY7" fmla="*/ 724989 h 2540726"/>
                <a:gd name="connsiteX8" fmla="*/ 1449977 w 3239588"/>
                <a:gd name="connsiteY8" fmla="*/ 724989 h 2540726"/>
                <a:gd name="connsiteX9" fmla="*/ 1449977 w 3239588"/>
                <a:gd name="connsiteY9" fmla="*/ 352697 h 2540726"/>
                <a:gd name="connsiteX10" fmla="*/ 1822268 w 3239588"/>
                <a:gd name="connsiteY10" fmla="*/ 352697 h 2540726"/>
                <a:gd name="connsiteX11" fmla="*/ 1822268 w 3239588"/>
                <a:gd name="connsiteY11" fmla="*/ 13063 h 2540726"/>
                <a:gd name="connsiteX12" fmla="*/ 2188028 w 3239588"/>
                <a:gd name="connsiteY12" fmla="*/ 0 h 2540726"/>
                <a:gd name="connsiteX13" fmla="*/ 2553788 w 3239588"/>
                <a:gd name="connsiteY13" fmla="*/ 0 h 2540726"/>
                <a:gd name="connsiteX14" fmla="*/ 2547257 w 3239588"/>
                <a:gd name="connsiteY14" fmla="*/ 333103 h 2540726"/>
                <a:gd name="connsiteX15" fmla="*/ 2893423 w 3239588"/>
                <a:gd name="connsiteY15" fmla="*/ 333103 h 2540726"/>
                <a:gd name="connsiteX16" fmla="*/ 2899954 w 3239588"/>
                <a:gd name="connsiteY16" fmla="*/ 744583 h 2540726"/>
                <a:gd name="connsiteX17" fmla="*/ 3239588 w 3239588"/>
                <a:gd name="connsiteY17" fmla="*/ 744583 h 2540726"/>
                <a:gd name="connsiteX18" fmla="*/ 3239588 w 3239588"/>
                <a:gd name="connsiteY18" fmla="*/ 1456509 h 2540726"/>
                <a:gd name="connsiteX19" fmla="*/ 2886891 w 3239588"/>
                <a:gd name="connsiteY19" fmla="*/ 1449977 h 2540726"/>
                <a:gd name="connsiteX20" fmla="*/ 2893423 w 3239588"/>
                <a:gd name="connsiteY20" fmla="*/ 1815737 h 2540726"/>
                <a:gd name="connsiteX21" fmla="*/ 2174966 w 3239588"/>
                <a:gd name="connsiteY21" fmla="*/ 1815737 h 2540726"/>
                <a:gd name="connsiteX22" fmla="*/ 2181497 w 3239588"/>
                <a:gd name="connsiteY22" fmla="*/ 2174966 h 2540726"/>
                <a:gd name="connsiteX23" fmla="*/ 1828800 w 3239588"/>
                <a:gd name="connsiteY23" fmla="*/ 2161903 h 2540726"/>
                <a:gd name="connsiteX24" fmla="*/ 1835331 w 3239588"/>
                <a:gd name="connsiteY24" fmla="*/ 2540726 h 2540726"/>
                <a:gd name="connsiteX25" fmla="*/ 0 w 3239588"/>
                <a:gd name="connsiteY25" fmla="*/ 2534194 h 254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39588" h="2540726">
                  <a:moveTo>
                    <a:pt x="0" y="2534194"/>
                  </a:moveTo>
                  <a:lnTo>
                    <a:pt x="6531" y="1828800"/>
                  </a:lnTo>
                  <a:lnTo>
                    <a:pt x="359228" y="1828800"/>
                  </a:lnTo>
                  <a:lnTo>
                    <a:pt x="359228" y="1449977"/>
                  </a:lnTo>
                  <a:lnTo>
                    <a:pt x="751114" y="1449977"/>
                  </a:lnTo>
                  <a:lnTo>
                    <a:pt x="751114" y="1077686"/>
                  </a:lnTo>
                  <a:lnTo>
                    <a:pt x="1097280" y="1084217"/>
                  </a:lnTo>
                  <a:lnTo>
                    <a:pt x="1090748" y="724989"/>
                  </a:lnTo>
                  <a:lnTo>
                    <a:pt x="1449977" y="724989"/>
                  </a:lnTo>
                  <a:lnTo>
                    <a:pt x="1449977" y="352697"/>
                  </a:lnTo>
                  <a:lnTo>
                    <a:pt x="1822268" y="352697"/>
                  </a:lnTo>
                  <a:lnTo>
                    <a:pt x="1822268" y="13063"/>
                  </a:lnTo>
                  <a:lnTo>
                    <a:pt x="2188028" y="0"/>
                  </a:lnTo>
                  <a:lnTo>
                    <a:pt x="2553788" y="0"/>
                  </a:lnTo>
                  <a:lnTo>
                    <a:pt x="2547257" y="333103"/>
                  </a:lnTo>
                  <a:lnTo>
                    <a:pt x="2893423" y="333103"/>
                  </a:lnTo>
                  <a:lnTo>
                    <a:pt x="2899954" y="744583"/>
                  </a:lnTo>
                  <a:lnTo>
                    <a:pt x="3239588" y="744583"/>
                  </a:lnTo>
                  <a:lnTo>
                    <a:pt x="3239588" y="1456509"/>
                  </a:lnTo>
                  <a:lnTo>
                    <a:pt x="2886891" y="1449977"/>
                  </a:lnTo>
                  <a:lnTo>
                    <a:pt x="2893423" y="1815737"/>
                  </a:lnTo>
                  <a:lnTo>
                    <a:pt x="2174966" y="1815737"/>
                  </a:lnTo>
                  <a:lnTo>
                    <a:pt x="2181497" y="2174966"/>
                  </a:lnTo>
                  <a:lnTo>
                    <a:pt x="1828800" y="2161903"/>
                  </a:lnTo>
                  <a:lnTo>
                    <a:pt x="1835331" y="2540726"/>
                  </a:lnTo>
                  <a:lnTo>
                    <a:pt x="0" y="2534194"/>
                  </a:lnTo>
                  <a:close/>
                </a:path>
              </a:pathLst>
            </a:custGeom>
            <a:noFill/>
            <a:ln w="38100"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4860EF-72D7-C5F4-F5F9-3E65871325D2}"/>
                </a:ext>
              </a:extLst>
            </p:cNvPr>
            <p:cNvGrpSpPr/>
            <p:nvPr/>
          </p:nvGrpSpPr>
          <p:grpSpPr>
            <a:xfrm>
              <a:off x="2019494" y="1953922"/>
              <a:ext cx="3839182" cy="3749951"/>
              <a:chOff x="2019494" y="1953922"/>
              <a:chExt cx="3839182" cy="374995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7BB202C-D90D-65A2-A62E-E34B96AC1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8397" y="1953922"/>
                <a:ext cx="1930279" cy="2197368"/>
              </a:xfrm>
              <a:prstGeom prst="line">
                <a:avLst/>
              </a:prstGeom>
              <a:ln w="28575">
                <a:solidFill>
                  <a:srgbClr val="CDEC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EC82BD8-4FFA-872B-770E-5139BC3747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1384" y="2361339"/>
                <a:ext cx="1930279" cy="2197368"/>
              </a:xfrm>
              <a:prstGeom prst="line">
                <a:avLst/>
              </a:prstGeom>
              <a:ln w="28575">
                <a:solidFill>
                  <a:srgbClr val="CDEC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94398B6-F4B5-DBD5-FF70-D985CA5FA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9076" y="2726514"/>
                <a:ext cx="1930279" cy="2197368"/>
              </a:xfrm>
              <a:prstGeom prst="line">
                <a:avLst/>
              </a:prstGeom>
              <a:ln w="28575">
                <a:solidFill>
                  <a:srgbClr val="CDEC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97B0AEE-02C2-028B-FE2D-6607C56AA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307" y="3120755"/>
                <a:ext cx="1930279" cy="2197368"/>
              </a:xfrm>
              <a:prstGeom prst="line">
                <a:avLst/>
              </a:prstGeom>
              <a:ln w="28575">
                <a:solidFill>
                  <a:srgbClr val="CDEC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DB819E0-EB67-F9B1-AC12-5884B4AD2C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494" y="3506505"/>
                <a:ext cx="1930279" cy="2197368"/>
              </a:xfrm>
              <a:prstGeom prst="line">
                <a:avLst/>
              </a:prstGeom>
              <a:ln w="28575">
                <a:solidFill>
                  <a:srgbClr val="CDEC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81F8C9-BFE9-D9DF-2806-0F5F17903E05}"/>
                </a:ext>
              </a:extLst>
            </p:cNvPr>
            <p:cNvSpPr/>
            <p:nvPr/>
          </p:nvSpPr>
          <p:spPr>
            <a:xfrm>
              <a:off x="3583888" y="3076575"/>
              <a:ext cx="341372" cy="319062"/>
            </a:xfrm>
            <a:custGeom>
              <a:avLst/>
              <a:gdLst>
                <a:gd name="connsiteX0" fmla="*/ 0 w 344805"/>
                <a:gd name="connsiteY0" fmla="*/ 0 h 323850"/>
                <a:gd name="connsiteX1" fmla="*/ 1905 w 344805"/>
                <a:gd name="connsiteY1" fmla="*/ 270510 h 323850"/>
                <a:gd name="connsiteX2" fmla="*/ 49530 w 344805"/>
                <a:gd name="connsiteY2" fmla="*/ 321945 h 323850"/>
                <a:gd name="connsiteX3" fmla="*/ 344805 w 344805"/>
                <a:gd name="connsiteY3" fmla="*/ 323850 h 323850"/>
                <a:gd name="connsiteX4" fmla="*/ 342900 w 344805"/>
                <a:gd name="connsiteY4" fmla="*/ 0 h 323850"/>
                <a:gd name="connsiteX5" fmla="*/ 0 w 344805"/>
                <a:gd name="connsiteY5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805" h="323850">
                  <a:moveTo>
                    <a:pt x="0" y="0"/>
                  </a:moveTo>
                  <a:lnTo>
                    <a:pt x="1905" y="270510"/>
                  </a:lnTo>
                  <a:lnTo>
                    <a:pt x="49530" y="321945"/>
                  </a:lnTo>
                  <a:lnTo>
                    <a:pt x="344805" y="323850"/>
                  </a:lnTo>
                  <a:lnTo>
                    <a:pt x="3429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E2F6DCC-853B-68A5-6D45-3D80E6640C94}"/>
                </a:ext>
              </a:extLst>
            </p:cNvPr>
            <p:cNvCxnSpPr>
              <a:cxnSpLocks/>
              <a:stCxn id="15" idx="0"/>
              <a:endCxn id="17" idx="2"/>
            </p:cNvCxnSpPr>
            <p:nvPr/>
          </p:nvCxnSpPr>
          <p:spPr>
            <a:xfrm flipH="1" flipV="1">
              <a:off x="3450744" y="2953500"/>
              <a:ext cx="133144" cy="12307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4113F9F-79B7-C5BE-6CEF-1AEA3E26DAC3}"/>
                    </a:ext>
                  </a:extLst>
                </p:cNvPr>
                <p:cNvSpPr txBox="1"/>
                <p:nvPr/>
              </p:nvSpPr>
              <p:spPr>
                <a:xfrm>
                  <a:off x="3260766" y="2666675"/>
                  <a:ext cx="379956" cy="2868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1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0.9</m:t>
                            </m:r>
                            <m:r>
                              <a:rPr lang="en-US" sz="11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ij</m:t>
                            </m:r>
                          </m:sub>
                        </m:sSub>
                      </m:oMath>
                    </m:oMathPara>
                  </a14:m>
                  <a:endParaRPr lang="en-US" sz="11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4113F9F-79B7-C5BE-6CEF-1AEA3E26DA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0766" y="2666675"/>
                  <a:ext cx="379956" cy="286825"/>
                </a:xfrm>
                <a:prstGeom prst="rect">
                  <a:avLst/>
                </a:prstGeom>
                <a:blipFill>
                  <a:blip r:embed="rId5"/>
                  <a:stretch>
                    <a:fillRect l="-28571" r="-19048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ED4382D-6DF6-75B0-D551-37908C8D512B}"/>
                  </a:ext>
                </a:extLst>
              </p:cNvPr>
              <p:cNvSpPr txBox="1"/>
              <p:nvPr/>
            </p:nvSpPr>
            <p:spPr>
              <a:xfrm>
                <a:off x="-867210" y="5351579"/>
                <a:ext cx="6094206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IME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32153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tot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32153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res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ED4382D-6DF6-75B0-D551-37908C8D5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7210" y="5351579"/>
                <a:ext cx="6094206" cy="6576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720D3F19-3A8B-9BAD-209A-DC4B142D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point source emission rates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5E3FDAC-6FA7-CA31-8289-AF0A165CA155}"/>
              </a:ext>
            </a:extLst>
          </p:cNvPr>
          <p:cNvGrpSpPr/>
          <p:nvPr/>
        </p:nvGrpSpPr>
        <p:grpSpPr>
          <a:xfrm>
            <a:off x="3909193" y="2495654"/>
            <a:ext cx="3746620" cy="2678427"/>
            <a:chOff x="8041728" y="3672611"/>
            <a:chExt cx="3746620" cy="267842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ADA1F13-9625-8371-DCC4-F29DE3B9E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4419" y="3672611"/>
              <a:ext cx="3613929" cy="2596661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664DF01-CE69-EC6D-1869-7CB2CE04CD8E}"/>
                </a:ext>
              </a:extLst>
            </p:cNvPr>
            <p:cNvCxnSpPr>
              <a:cxnSpLocks/>
            </p:cNvCxnSpPr>
            <p:nvPr/>
          </p:nvCxnSpPr>
          <p:spPr>
            <a:xfrm>
              <a:off x="9242850" y="4870322"/>
              <a:ext cx="652780" cy="749300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FDC82C5-55AA-0DB3-86B3-5D6773230965}"/>
                </a:ext>
              </a:extLst>
            </p:cNvPr>
            <p:cNvCxnSpPr>
              <a:cxnSpLocks/>
            </p:cNvCxnSpPr>
            <p:nvPr/>
          </p:nvCxnSpPr>
          <p:spPr>
            <a:xfrm>
              <a:off x="9911115" y="3949245"/>
              <a:ext cx="1110017" cy="1276966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6975440-8037-006F-6F23-C4FDD71604B1}"/>
                </a:ext>
              </a:extLst>
            </p:cNvPr>
            <p:cNvSpPr/>
            <p:nvPr/>
          </p:nvSpPr>
          <p:spPr>
            <a:xfrm>
              <a:off x="8143448" y="6148630"/>
              <a:ext cx="108000" cy="108000"/>
            </a:xfrm>
            <a:prstGeom prst="ellipse">
              <a:avLst/>
            </a:prstGeom>
            <a:solidFill>
              <a:srgbClr val="32153B"/>
            </a:solidFill>
            <a:ln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6118B751-4801-A6E9-4C62-08ED1C403EC5}"/>
                </a:ext>
              </a:extLst>
            </p:cNvPr>
            <p:cNvSpPr/>
            <p:nvPr/>
          </p:nvSpPr>
          <p:spPr>
            <a:xfrm rot="13752360">
              <a:off x="8668658" y="3712642"/>
              <a:ext cx="2011466" cy="3265326"/>
            </a:xfrm>
            <a:prstGeom prst="triangle">
              <a:avLst>
                <a:gd name="adj" fmla="val 64320"/>
              </a:avLst>
            </a:prstGeom>
            <a:noFill/>
            <a:ln w="38100"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65797B6-10CF-EDE4-78A0-640577215B21}"/>
                </a:ext>
              </a:extLst>
            </p:cNvPr>
            <p:cNvCxnSpPr>
              <a:cxnSpLocks/>
            </p:cNvCxnSpPr>
            <p:nvPr/>
          </p:nvCxnSpPr>
          <p:spPr>
            <a:xfrm>
              <a:off x="8888550" y="5307865"/>
              <a:ext cx="452295" cy="509904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C84BDE3-C431-9EFE-BF0A-F3762D24F0CA}"/>
                </a:ext>
              </a:extLst>
            </p:cNvPr>
            <p:cNvCxnSpPr>
              <a:cxnSpLocks/>
            </p:cNvCxnSpPr>
            <p:nvPr/>
          </p:nvCxnSpPr>
          <p:spPr>
            <a:xfrm>
              <a:off x="9569240" y="4419018"/>
              <a:ext cx="896883" cy="1008610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4C25223-3A4A-7586-4099-9C5A572A37C0}"/>
                </a:ext>
              </a:extLst>
            </p:cNvPr>
            <p:cNvCxnSpPr>
              <a:cxnSpLocks/>
            </p:cNvCxnSpPr>
            <p:nvPr/>
          </p:nvCxnSpPr>
          <p:spPr>
            <a:xfrm>
              <a:off x="8602110" y="5728752"/>
              <a:ext cx="226148" cy="265366"/>
            </a:xfrm>
            <a:prstGeom prst="line">
              <a:avLst/>
            </a:prstGeom>
            <a:ln w="28575">
              <a:solidFill>
                <a:srgbClr val="321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375FD60-3BE9-F6FB-8FF4-FCC6884C5D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3828" y="5040935"/>
              <a:ext cx="402619" cy="215359"/>
            </a:xfrm>
            <a:prstGeom prst="straightConnector1">
              <a:avLst/>
            </a:prstGeom>
            <a:ln w="19050">
              <a:solidFill>
                <a:srgbClr val="E72D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8024FD6-153E-3653-EF46-04BEBDFFDC0C}"/>
                </a:ext>
              </a:extLst>
            </p:cNvPr>
            <p:cNvSpPr/>
            <p:nvPr/>
          </p:nvSpPr>
          <p:spPr>
            <a:xfrm>
              <a:off x="9275445" y="4467225"/>
              <a:ext cx="1139190" cy="1114425"/>
            </a:xfrm>
            <a:custGeom>
              <a:avLst/>
              <a:gdLst>
                <a:gd name="connsiteX0" fmla="*/ 0 w 1139190"/>
                <a:gd name="connsiteY0" fmla="*/ 401955 h 1114425"/>
                <a:gd name="connsiteX1" fmla="*/ 300990 w 1139190"/>
                <a:gd name="connsiteY1" fmla="*/ 0 h 1114425"/>
                <a:gd name="connsiteX2" fmla="*/ 1139190 w 1139190"/>
                <a:gd name="connsiteY2" fmla="*/ 937260 h 1114425"/>
                <a:gd name="connsiteX3" fmla="*/ 624840 w 1139190"/>
                <a:gd name="connsiteY3" fmla="*/ 1114425 h 1114425"/>
                <a:gd name="connsiteX4" fmla="*/ 0 w 1139190"/>
                <a:gd name="connsiteY4" fmla="*/ 40195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190" h="1114425">
                  <a:moveTo>
                    <a:pt x="0" y="401955"/>
                  </a:moveTo>
                  <a:lnTo>
                    <a:pt x="300990" y="0"/>
                  </a:lnTo>
                  <a:lnTo>
                    <a:pt x="1139190" y="937260"/>
                  </a:lnTo>
                  <a:lnTo>
                    <a:pt x="624840" y="1114425"/>
                  </a:lnTo>
                  <a:lnTo>
                    <a:pt x="0" y="401955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CDBD1F5-65EE-5A29-6BF7-E748B00D5489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10141725" y="5485751"/>
              <a:ext cx="274424" cy="325926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65AC383-26EE-0BE1-FA11-CD14B36227C6}"/>
                    </a:ext>
                  </a:extLst>
                </p:cNvPr>
                <p:cNvSpPr txBox="1"/>
                <p:nvPr/>
              </p:nvSpPr>
              <p:spPr>
                <a:xfrm>
                  <a:off x="10416149" y="5657788"/>
                  <a:ext cx="3799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65AC383-26EE-0BE1-FA11-CD14B36227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6149" y="5657788"/>
                  <a:ext cx="37995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8FABB59-96A4-94F4-CAEF-B3FA2111F2DB}"/>
                    </a:ext>
                  </a:extLst>
                </p:cNvPr>
                <p:cNvSpPr txBox="1"/>
                <p:nvPr/>
              </p:nvSpPr>
              <p:spPr>
                <a:xfrm>
                  <a:off x="9583301" y="4821663"/>
                  <a:ext cx="3799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∆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E72D1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E72D1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8FABB59-96A4-94F4-CAEF-B3FA2111F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3301" y="4821663"/>
                  <a:ext cx="37995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BD7A10-EE43-72BB-B16E-7FB54F133A3E}"/>
              </a:ext>
            </a:extLst>
          </p:cNvPr>
          <p:cNvGrpSpPr/>
          <p:nvPr/>
        </p:nvGrpSpPr>
        <p:grpSpPr>
          <a:xfrm>
            <a:off x="66767" y="2554605"/>
            <a:ext cx="3920091" cy="2929889"/>
            <a:chOff x="2120482" y="3653307"/>
            <a:chExt cx="3920091" cy="292988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8496669-0A66-7EB1-A5EC-1FB8425A9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6644" y="3653307"/>
              <a:ext cx="3613929" cy="2596661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0E6CF87-1C22-62B4-3325-721D56932ADA}"/>
                </a:ext>
              </a:extLst>
            </p:cNvPr>
            <p:cNvSpPr/>
            <p:nvPr/>
          </p:nvSpPr>
          <p:spPr>
            <a:xfrm>
              <a:off x="2395673" y="6129326"/>
              <a:ext cx="108000" cy="108000"/>
            </a:xfrm>
            <a:prstGeom prst="ellipse">
              <a:avLst/>
            </a:prstGeom>
            <a:solidFill>
              <a:srgbClr val="32153B"/>
            </a:solidFill>
            <a:ln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F6C21A-064D-8A8A-4499-04D40C70CA2B}"/>
                </a:ext>
              </a:extLst>
            </p:cNvPr>
            <p:cNvSpPr txBox="1"/>
            <p:nvPr/>
          </p:nvSpPr>
          <p:spPr>
            <a:xfrm>
              <a:off x="2120482" y="6275419"/>
              <a:ext cx="12645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215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 source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1EA12D2B-B1B1-55F9-41CA-21FE1A64222F}"/>
                </a:ext>
              </a:extLst>
            </p:cNvPr>
            <p:cNvSpPr/>
            <p:nvPr/>
          </p:nvSpPr>
          <p:spPr>
            <a:xfrm rot="13752360">
              <a:off x="2920883" y="3693338"/>
              <a:ext cx="2011466" cy="3265326"/>
            </a:xfrm>
            <a:prstGeom prst="triangle">
              <a:avLst>
                <a:gd name="adj" fmla="val 64320"/>
              </a:avLst>
            </a:prstGeom>
            <a:noFill/>
            <a:ln w="38100">
              <a:solidFill>
                <a:srgbClr val="3215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A1DC9F7-BD54-CA11-C25C-552A3B4D6D0C}"/>
                </a:ext>
              </a:extLst>
            </p:cNvPr>
            <p:cNvSpPr/>
            <p:nvPr/>
          </p:nvSpPr>
          <p:spPr>
            <a:xfrm rot="13752360">
              <a:off x="3002059" y="3739778"/>
              <a:ext cx="1905966" cy="3104875"/>
            </a:xfrm>
            <a:prstGeom prst="triangle">
              <a:avLst>
                <a:gd name="adj" fmla="val 64036"/>
              </a:avLst>
            </a:prstGeom>
            <a:noFill/>
            <a:ln w="38100">
              <a:solidFill>
                <a:srgbClr val="A12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EEE5D4C-E432-8FF1-F88B-F6FB02792AB7}"/>
                </a:ext>
              </a:extLst>
            </p:cNvPr>
            <p:cNvCxnSpPr>
              <a:cxnSpLocks/>
              <a:stCxn id="54" idx="5"/>
              <a:endCxn id="56" idx="3"/>
            </p:cNvCxnSpPr>
            <p:nvPr/>
          </p:nvCxnSpPr>
          <p:spPr>
            <a:xfrm flipH="1" flipV="1">
              <a:off x="2883629" y="4780266"/>
              <a:ext cx="672711" cy="49950"/>
            </a:xfrm>
            <a:prstGeom prst="straightConnector1">
              <a:avLst/>
            </a:prstGeom>
            <a:ln w="19050">
              <a:solidFill>
                <a:srgbClr val="A12FA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9F42ABE-93CE-DD35-1561-484834DFD6AC}"/>
                    </a:ext>
                  </a:extLst>
                </p:cNvPr>
                <p:cNvSpPr txBox="1"/>
                <p:nvPr/>
              </p:nvSpPr>
              <p:spPr>
                <a:xfrm>
                  <a:off x="2503673" y="4626377"/>
                  <a:ext cx="3799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A12FA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A12FA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A12FA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tot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A12FA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9F42ABE-93CE-DD35-1561-484834DFD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3673" y="4626377"/>
                  <a:ext cx="379956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4766CA0-CD11-F471-356A-2BC26BEF846E}"/>
                </a:ext>
              </a:extLst>
            </p:cNvPr>
            <p:cNvCxnSpPr>
              <a:cxnSpLocks/>
              <a:endCxn id="58" idx="3"/>
            </p:cNvCxnSpPr>
            <p:nvPr/>
          </p:nvCxnSpPr>
          <p:spPr>
            <a:xfrm flipH="1" flipV="1">
              <a:off x="2795667" y="5218010"/>
              <a:ext cx="760673" cy="49950"/>
            </a:xfrm>
            <a:prstGeom prst="straightConnector1">
              <a:avLst/>
            </a:prstGeom>
            <a:ln w="1905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837364E-51B9-103F-091C-8E99F54D6AE8}"/>
                    </a:ext>
                  </a:extLst>
                </p:cNvPr>
                <p:cNvSpPr txBox="1"/>
                <p:nvPr/>
              </p:nvSpPr>
              <p:spPr>
                <a:xfrm>
                  <a:off x="2503673" y="5064121"/>
                  <a:ext cx="2919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res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FF66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837364E-51B9-103F-091C-8E99F54D6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3673" y="5064121"/>
                  <a:ext cx="291994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DC10E995-E8CC-AC2F-A399-F2AA23DD7E74}"/>
              </a:ext>
            </a:extLst>
          </p:cNvPr>
          <p:cNvSpPr/>
          <p:nvPr/>
        </p:nvSpPr>
        <p:spPr>
          <a:xfrm>
            <a:off x="2323091" y="5728515"/>
            <a:ext cx="469823" cy="293388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2BF2996-658D-1890-204E-E896419C8C33}"/>
              </a:ext>
            </a:extLst>
          </p:cNvPr>
          <p:cNvSpPr/>
          <p:nvPr/>
        </p:nvSpPr>
        <p:spPr>
          <a:xfrm>
            <a:off x="2323091" y="5364222"/>
            <a:ext cx="469823" cy="320616"/>
          </a:xfrm>
          <a:prstGeom prst="ellipse">
            <a:avLst/>
          </a:prstGeom>
          <a:noFill/>
          <a:ln w="28575">
            <a:solidFill>
              <a:srgbClr val="A12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811D09A-D3A6-9599-0165-5C62A4CE45B8}"/>
              </a:ext>
            </a:extLst>
          </p:cNvPr>
          <p:cNvSpPr/>
          <p:nvPr/>
        </p:nvSpPr>
        <p:spPr>
          <a:xfrm>
            <a:off x="6488706" y="5342334"/>
            <a:ext cx="355156" cy="51871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85ADF1F-FE28-2A45-BB14-47415E264D57}"/>
              </a:ext>
            </a:extLst>
          </p:cNvPr>
          <p:cNvSpPr/>
          <p:nvPr/>
        </p:nvSpPr>
        <p:spPr>
          <a:xfrm>
            <a:off x="6150867" y="5364223"/>
            <a:ext cx="329937" cy="30367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01B4985-9B78-0B38-10CE-38D254D70754}"/>
              </a:ext>
            </a:extLst>
          </p:cNvPr>
          <p:cNvSpPr txBox="1"/>
          <p:nvPr/>
        </p:nvSpPr>
        <p:spPr>
          <a:xfrm>
            <a:off x="4848416" y="5073562"/>
            <a:ext cx="1449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of NH</a:t>
            </a:r>
            <a:r>
              <a:rPr lang="en-US" sz="1300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 slice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AF5399F-2BF3-8832-26FC-2897FBE6491D}"/>
              </a:ext>
            </a:extLst>
          </p:cNvPr>
          <p:cNvSpPr/>
          <p:nvPr/>
        </p:nvSpPr>
        <p:spPr>
          <a:xfrm>
            <a:off x="6161241" y="5681491"/>
            <a:ext cx="329938" cy="321706"/>
          </a:xfrm>
          <a:prstGeom prst="ellipse">
            <a:avLst/>
          </a:prstGeom>
          <a:noFill/>
          <a:ln w="28575">
            <a:solidFill>
              <a:srgbClr val="E72D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3B3151E-F6D8-00D5-2ADC-3D2B719A6FA2}"/>
              </a:ext>
            </a:extLst>
          </p:cNvPr>
          <p:cNvSpPr txBox="1"/>
          <p:nvPr/>
        </p:nvSpPr>
        <p:spPr>
          <a:xfrm>
            <a:off x="4955217" y="5931862"/>
            <a:ext cx="17872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E72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for the plume to travel the slice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C0E6B0A-F06C-3E13-E7F6-2B1B250EC98F}"/>
              </a:ext>
            </a:extLst>
          </p:cNvPr>
          <p:cNvSpPr txBox="1"/>
          <p:nvPr/>
        </p:nvSpPr>
        <p:spPr>
          <a:xfrm>
            <a:off x="1386214" y="5995836"/>
            <a:ext cx="1958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Residence lifetime of NH</a:t>
            </a:r>
            <a:r>
              <a:rPr lang="en-US" sz="1300" b="1" baseline="-25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 plume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21EC15-04D7-2583-7A16-1A9F6ADCEC8D}"/>
              </a:ext>
            </a:extLst>
          </p:cNvPr>
          <p:cNvSpPr txBox="1"/>
          <p:nvPr/>
        </p:nvSpPr>
        <p:spPr>
          <a:xfrm>
            <a:off x="2204883" y="4872631"/>
            <a:ext cx="20935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A12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mass of NH</a:t>
            </a:r>
            <a:r>
              <a:rPr lang="en-US" sz="1300" b="1" baseline="-25000" dirty="0">
                <a:solidFill>
                  <a:srgbClr val="A12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A12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 plume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3CA54D-6DA0-15EB-56D1-48F6AFCD91D4}"/>
              </a:ext>
            </a:extLst>
          </p:cNvPr>
          <p:cNvSpPr txBox="1"/>
          <p:nvPr/>
        </p:nvSpPr>
        <p:spPr>
          <a:xfrm>
            <a:off x="0" y="1776617"/>
            <a:ext cx="4507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kern="1200" dirty="0">
                <a:solidFill>
                  <a:srgbClr val="3215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Integrated mass enhancement (IME)</a:t>
            </a:r>
            <a:endParaRPr lang="en-US" sz="2000" i="0" u="none" strike="noStrike" dirty="0">
              <a:solidFill>
                <a:srgbClr val="32153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4FE2356-D318-2051-AC35-1D5B070E4249}"/>
              </a:ext>
            </a:extLst>
          </p:cNvPr>
          <p:cNvSpPr txBox="1"/>
          <p:nvPr/>
        </p:nvSpPr>
        <p:spPr>
          <a:xfrm>
            <a:off x="4507264" y="1778748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kern="1200" dirty="0">
                <a:solidFill>
                  <a:srgbClr val="3215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Cross-sectional flux (CSF)</a:t>
            </a:r>
            <a:endParaRPr lang="en-US" sz="2000" i="0" u="none" strike="noStrike" dirty="0">
              <a:solidFill>
                <a:srgbClr val="32153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B4A0952-579F-707B-83E5-F8BE2C7A5441}"/>
              </a:ext>
            </a:extLst>
          </p:cNvPr>
          <p:cNvSpPr txBox="1"/>
          <p:nvPr/>
        </p:nvSpPr>
        <p:spPr>
          <a:xfrm>
            <a:off x="7684736" y="1781223"/>
            <a:ext cx="45072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for </a:t>
            </a:r>
            <a:r>
              <a:rPr lang="en-US" sz="2000" dirty="0" err="1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downsampled</a:t>
            </a:r>
            <a:r>
              <a:rPr lang="en-US" sz="2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F037A1C-39F9-3328-E5DD-183534676F56}"/>
              </a:ext>
            </a:extLst>
          </p:cNvPr>
          <p:cNvSpPr txBox="1"/>
          <p:nvPr/>
        </p:nvSpPr>
        <p:spPr>
          <a:xfrm>
            <a:off x="6846219" y="5310700"/>
            <a:ext cx="12645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 and chemical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55FD0B-0DBF-D095-8607-6FFBEA70E888}"/>
                  </a:ext>
                </a:extLst>
              </p:cNvPr>
              <p:cNvSpPr txBox="1"/>
              <p:nvPr/>
            </p:nvSpPr>
            <p:spPr>
              <a:xfrm>
                <a:off x="6282100" y="5531202"/>
                <a:ext cx="65298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3215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55FD0B-0DBF-D095-8607-6FFBEA70E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00" y="5531202"/>
                <a:ext cx="65298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20D4987A-6879-0FB6-42B6-0670EE2D8A40}"/>
              </a:ext>
            </a:extLst>
          </p:cNvPr>
          <p:cNvSpPr/>
          <p:nvPr/>
        </p:nvSpPr>
        <p:spPr>
          <a:xfrm>
            <a:off x="9352959" y="5525645"/>
            <a:ext cx="392790" cy="39588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91661-994F-378D-483E-8F29E7108083}"/>
              </a:ext>
            </a:extLst>
          </p:cNvPr>
          <p:cNvSpPr txBox="1"/>
          <p:nvPr/>
        </p:nvSpPr>
        <p:spPr>
          <a:xfrm>
            <a:off x="9694162" y="5781986"/>
            <a:ext cx="25554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of the NH</a:t>
            </a:r>
            <a:r>
              <a:rPr lang="en-US" sz="1300" b="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masses calculated for each weighted pixel between two traverses </a:t>
            </a:r>
          </a:p>
        </p:txBody>
      </p: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424D83C3-9D68-157F-55CB-C9109BED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EUFAR – Aircraft observations of 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421EE43F-8807-5FBF-B379-FF78D611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575" y="6492875"/>
            <a:ext cx="2743200" cy="365125"/>
          </a:xfrm>
        </p:spPr>
        <p:txBody>
          <a:bodyPr/>
          <a:lstStyle/>
          <a:p>
            <a:fld id="{55F181C1-35A9-411D-AC2C-144F5E911108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AF22DD3-A111-8E94-90CF-3CAB1A83E959}"/>
              </a:ext>
            </a:extLst>
          </p:cNvPr>
          <p:cNvCxnSpPr>
            <a:cxnSpLocks/>
          </p:cNvCxnSpPr>
          <p:nvPr/>
        </p:nvCxnSpPr>
        <p:spPr>
          <a:xfrm flipV="1">
            <a:off x="152125" y="2424607"/>
            <a:ext cx="612327" cy="3409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709C5E8-51C6-2F2D-1AA7-5C8DCEE9BA09}"/>
              </a:ext>
            </a:extLst>
          </p:cNvPr>
          <p:cNvSpPr txBox="1"/>
          <p:nvPr/>
        </p:nvSpPr>
        <p:spPr>
          <a:xfrm>
            <a:off x="283454" y="2595073"/>
            <a:ext cx="480999" cy="2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22042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773B-4416-ADDA-47D7-EDF8250A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Piesteritz – Emission rate retrievals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C91E4-C4EA-9914-CFDC-967ADB50EA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225" y="1190626"/>
                <a:ext cx="4914900" cy="521017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General behavior of the plume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Gaussian model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peak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1.6 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C91E4-C4EA-9914-CFDC-967ADB50EA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225" y="1190626"/>
                <a:ext cx="4914900" cy="5210174"/>
              </a:xfrm>
              <a:blipFill>
                <a:blip r:embed="rId3"/>
                <a:stretch>
                  <a:fillRect l="-2230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68CD4-0C8A-0A6F-4AAA-59AA0FF33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694DB-F367-96EF-C895-94710FA0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9D769E86-7160-B838-0593-3745DCF98B16}"/>
                  </a:ext>
                </a:extLst>
              </p:cNvPr>
              <p:cNvSpPr txBox="1"/>
              <p:nvPr/>
            </p:nvSpPr>
            <p:spPr>
              <a:xfrm>
                <a:off x="10600037" y="940643"/>
                <a:ext cx="1465504" cy="307777"/>
              </a:xfrm>
              <a:prstGeom prst="rect">
                <a:avLst/>
              </a:prstGeom>
              <a:noFill/>
              <a:ln w="12700">
                <a:solidFill>
                  <a:srgbClr val="684797"/>
                </a:solidFill>
              </a:ln>
            </p:spPr>
            <p:txBody>
              <a:bodyPr vert="horz"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0" dirty="0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𝐓𝐂</m:t>
                      </m:r>
                      <m:r>
                        <a:rPr lang="en-GB" sz="1400" b="1" i="0" dirty="0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GB" sz="1400" b="1" i="0" baseline="-2500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𝐬𝐮𝐫𝐟</m:t>
                      </m:r>
                      <m:r>
                        <a:rPr lang="en-GB" sz="1400" b="1" i="0" dirty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0" dirty="0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– </m:t>
                      </m:r>
                      <m:r>
                        <a:rPr lang="en-GB" sz="1400" b="1" i="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GB" sz="1400" b="1" i="0" baseline="-2500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𝐚𝐢𝐫</m:t>
                      </m:r>
                    </m:oMath>
                  </m:oMathPara>
                </a14:m>
                <a:endParaRPr lang="en-US" sz="1400" b="1" dirty="0">
                  <a:solidFill>
                    <a:srgbClr val="68479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9D769E86-7160-B838-0593-3745DCF98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037" y="940643"/>
                <a:ext cx="146550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68479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A75DCFE-B61D-260F-089A-F6F792AC3566}"/>
              </a:ext>
            </a:extLst>
          </p:cNvPr>
          <p:cNvGrpSpPr/>
          <p:nvPr/>
        </p:nvGrpSpPr>
        <p:grpSpPr>
          <a:xfrm>
            <a:off x="8521742" y="1616361"/>
            <a:ext cx="3410449" cy="2275361"/>
            <a:chOff x="8655092" y="1616361"/>
            <a:chExt cx="3410449" cy="22753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BA0AB9-309C-5671-6186-CD3F15146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5092" y="1645634"/>
              <a:ext cx="3410449" cy="224608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CDE621-46A0-9451-ECF6-CDA448784F62}"/>
                </a:ext>
              </a:extLst>
            </p:cNvPr>
            <p:cNvSpPr/>
            <p:nvPr/>
          </p:nvSpPr>
          <p:spPr>
            <a:xfrm>
              <a:off x="10228951" y="1616361"/>
              <a:ext cx="381000" cy="207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5">
            <a:extLst>
              <a:ext uri="{FF2B5EF4-FFF2-40B4-BE49-F238E27FC236}">
                <a16:creationId xmlns:a16="http://schemas.microsoft.com/office/drawing/2014/main" id="{846BB71D-59B6-4E51-B5B2-E01ED5C54704}"/>
              </a:ext>
            </a:extLst>
          </p:cNvPr>
          <p:cNvCxnSpPr/>
          <p:nvPr/>
        </p:nvCxnSpPr>
        <p:spPr>
          <a:xfrm flipV="1">
            <a:off x="11870159" y="1329950"/>
            <a:ext cx="0" cy="718763"/>
          </a:xfrm>
          <a:prstGeom prst="straightConnector1">
            <a:avLst/>
          </a:prstGeom>
          <a:ln w="38100">
            <a:solidFill>
              <a:srgbClr val="6847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1!!">
            <a:extLst>
              <a:ext uri="{FF2B5EF4-FFF2-40B4-BE49-F238E27FC236}">
                <a16:creationId xmlns:a16="http://schemas.microsoft.com/office/drawing/2014/main" id="{ADAE915E-CA5F-2A3D-F60A-526166B2F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066" y="1074552"/>
            <a:ext cx="2830064" cy="29621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AAFFDD-7BF0-A2FC-BA6F-B5544467EDFA}"/>
              </a:ext>
            </a:extLst>
          </p:cNvPr>
          <p:cNvGrpSpPr/>
          <p:nvPr/>
        </p:nvGrpSpPr>
        <p:grpSpPr>
          <a:xfrm>
            <a:off x="5270716" y="4098678"/>
            <a:ext cx="3187863" cy="2185147"/>
            <a:chOff x="5404066" y="4098678"/>
            <a:chExt cx="3187863" cy="21851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C9C77C-1A7D-7DFA-3474-422F0A586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4066" y="4123825"/>
              <a:ext cx="3187863" cy="2160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E35128-FD93-FA6F-4AA2-AEFE0E55BF82}"/>
                </a:ext>
              </a:extLst>
            </p:cNvPr>
            <p:cNvSpPr/>
            <p:nvPr/>
          </p:nvSpPr>
          <p:spPr>
            <a:xfrm>
              <a:off x="6967690" y="4098678"/>
              <a:ext cx="381000" cy="207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3903458-EFF1-AFF5-60DF-9E8BBFBF25D6}"/>
              </a:ext>
            </a:extLst>
          </p:cNvPr>
          <p:cNvSpPr/>
          <p:nvPr/>
        </p:nvSpPr>
        <p:spPr>
          <a:xfrm>
            <a:off x="850392" y="2887201"/>
            <a:ext cx="1161288" cy="73152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3E8E9-6F9C-AF66-D326-826764FFE651}"/>
              </a:ext>
            </a:extLst>
          </p:cNvPr>
          <p:cNvSpPr txBox="1"/>
          <p:nvPr/>
        </p:nvSpPr>
        <p:spPr>
          <a:xfrm>
            <a:off x="58757" y="2750497"/>
            <a:ext cx="12645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1300" b="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11F3B-BD9F-4CC1-EBB7-052BD6332EB3}"/>
              </a:ext>
            </a:extLst>
          </p:cNvPr>
          <p:cNvSpPr txBox="1"/>
          <p:nvPr/>
        </p:nvSpPr>
        <p:spPr>
          <a:xfrm>
            <a:off x="162150" y="4519454"/>
            <a:ext cx="9882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altitude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898D5A-0A55-B420-6329-C6950CAD012D}"/>
              </a:ext>
            </a:extLst>
          </p:cNvPr>
          <p:cNvSpPr/>
          <p:nvPr/>
        </p:nvSpPr>
        <p:spPr>
          <a:xfrm>
            <a:off x="984314" y="4463708"/>
            <a:ext cx="893444" cy="53949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2CB4E9-3D3A-D70B-FF57-1CFB49C683FC}"/>
              </a:ext>
            </a:extLst>
          </p:cNvPr>
          <p:cNvSpPr txBox="1"/>
          <p:nvPr/>
        </p:nvSpPr>
        <p:spPr>
          <a:xfrm>
            <a:off x="3798179" y="4906252"/>
            <a:ext cx="9882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55495D-C0EB-C38F-7DA9-1C07F4A1DFA7}"/>
              </a:ext>
            </a:extLst>
          </p:cNvPr>
          <p:cNvSpPr/>
          <p:nvPr/>
        </p:nvSpPr>
        <p:spPr>
          <a:xfrm>
            <a:off x="3451861" y="4767512"/>
            <a:ext cx="403860" cy="39475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49823-F853-E451-D81A-A150997E36FB}"/>
              </a:ext>
            </a:extLst>
          </p:cNvPr>
          <p:cNvSpPr txBox="1"/>
          <p:nvPr/>
        </p:nvSpPr>
        <p:spPr>
          <a:xfrm>
            <a:off x="4196313" y="3000164"/>
            <a:ext cx="1138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dispersion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F50D2C-5C53-13E9-29A1-A2C85BDEEAF6}"/>
              </a:ext>
            </a:extLst>
          </p:cNvPr>
          <p:cNvSpPr/>
          <p:nvPr/>
        </p:nvSpPr>
        <p:spPr>
          <a:xfrm>
            <a:off x="3948113" y="2989833"/>
            <a:ext cx="392279" cy="37447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7B5CE1-A272-C6E5-4916-295EFDB2F29B}"/>
              </a:ext>
            </a:extLst>
          </p:cNvPr>
          <p:cNvSpPr txBox="1"/>
          <p:nvPr/>
        </p:nvSpPr>
        <p:spPr>
          <a:xfrm>
            <a:off x="4179192" y="4122723"/>
            <a:ext cx="11087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buoyancy flux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DC7DCF-E451-75FB-6AE4-A3DAFA69CBD7}"/>
              </a:ext>
            </a:extLst>
          </p:cNvPr>
          <p:cNvSpPr/>
          <p:nvPr/>
        </p:nvSpPr>
        <p:spPr>
          <a:xfrm>
            <a:off x="3550419" y="4258903"/>
            <a:ext cx="255584" cy="39475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1838A6-7EFC-1463-ED20-6DB5DD6AA152}"/>
              </a:ext>
            </a:extLst>
          </p:cNvPr>
          <p:cNvCxnSpPr>
            <a:cxnSpLocks/>
          </p:cNvCxnSpPr>
          <p:nvPr/>
        </p:nvCxnSpPr>
        <p:spPr>
          <a:xfrm flipV="1">
            <a:off x="8867335" y="3429000"/>
            <a:ext cx="2808851" cy="48669"/>
          </a:xfrm>
          <a:prstGeom prst="line">
            <a:avLst/>
          </a:prstGeom>
          <a:ln w="127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CCA47D-F2C6-0A12-8C8C-0EE458E6EDDB}"/>
                  </a:ext>
                </a:extLst>
              </p:cNvPr>
              <p:cNvSpPr txBox="1"/>
              <p:nvPr/>
            </p:nvSpPr>
            <p:spPr>
              <a:xfrm>
                <a:off x="8420194" y="3354558"/>
                <a:ext cx="5823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0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10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000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CCA47D-F2C6-0A12-8C8C-0EE458E6E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94" y="3354558"/>
                <a:ext cx="582340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id="{869D7863-13CD-FB14-CD9E-1776FA38A6B9}"/>
              </a:ext>
            </a:extLst>
          </p:cNvPr>
          <p:cNvSpPr/>
          <p:nvPr/>
        </p:nvSpPr>
        <p:spPr>
          <a:xfrm>
            <a:off x="11733849" y="3104271"/>
            <a:ext cx="70339" cy="333914"/>
          </a:xfrm>
          <a:prstGeom prst="rightBrac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4F94CA4-DB7B-8BA0-A89F-6CD469B0E236}"/>
                  </a:ext>
                </a:extLst>
              </p:cNvPr>
              <p:cNvSpPr txBox="1"/>
              <p:nvPr/>
            </p:nvSpPr>
            <p:spPr>
              <a:xfrm>
                <a:off x="11609660" y="3141362"/>
                <a:ext cx="5823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1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4F94CA4-DB7B-8BA0-A89F-6CD469B0E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660" y="3141362"/>
                <a:ext cx="582340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3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773B-4416-ADDA-47D7-EDF8250A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Piesteritz – Emission rate retrievals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C91E4-C4EA-9914-CFDC-967ADB50E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4914900" cy="5210174"/>
          </a:xfrm>
        </p:spPr>
        <p:txBody>
          <a:bodyPr>
            <a:normAutofit/>
          </a:bodyPr>
          <a:lstStyle/>
          <a:p>
            <a:r>
              <a:rPr lang="en-US" dirty="0"/>
              <a:t>General behavior of the plume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Gaussian model</a:t>
            </a:r>
          </a:p>
          <a:p>
            <a:r>
              <a:rPr lang="en-US" dirty="0"/>
              <a:t>Emission rate retrieval :</a:t>
            </a:r>
          </a:p>
          <a:p>
            <a:pPr lvl="1"/>
            <a:r>
              <a:rPr lang="en-US" dirty="0"/>
              <a:t>With the IME method </a:t>
            </a:r>
          </a:p>
          <a:p>
            <a:pPr lvl="1"/>
            <a:r>
              <a:rPr lang="en-US" dirty="0"/>
              <a:t>With the CSF method</a:t>
            </a:r>
          </a:p>
          <a:p>
            <a:pPr lvl="1"/>
            <a:r>
              <a:rPr lang="en-US" dirty="0"/>
              <a:t>From native measurements and data </a:t>
            </a:r>
            <a:r>
              <a:rPr lang="en-US" dirty="0" err="1"/>
              <a:t>downsampled</a:t>
            </a:r>
            <a:r>
              <a:rPr lang="en-US" dirty="0"/>
              <a:t> at 200 m and 500 m resolutions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68CD4-0C8A-0A6F-4AAA-59AA0FF33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694DB-F367-96EF-C895-94710FA0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9D769E86-7160-B838-0593-3745DCF98B16}"/>
                  </a:ext>
                </a:extLst>
              </p:cNvPr>
              <p:cNvSpPr txBox="1"/>
              <p:nvPr/>
            </p:nvSpPr>
            <p:spPr>
              <a:xfrm>
                <a:off x="10600037" y="940643"/>
                <a:ext cx="1465504" cy="307777"/>
              </a:xfrm>
              <a:prstGeom prst="rect">
                <a:avLst/>
              </a:prstGeom>
              <a:noFill/>
              <a:ln w="12700">
                <a:solidFill>
                  <a:srgbClr val="684797"/>
                </a:solidFill>
              </a:ln>
            </p:spPr>
            <p:txBody>
              <a:bodyPr vert="horz"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0" dirty="0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𝐓𝐂</m:t>
                      </m:r>
                      <m:r>
                        <a:rPr lang="en-GB" sz="1400" b="1" i="0" dirty="0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GB" sz="1400" b="1" i="0" baseline="-2500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𝐬𝐮𝐫𝐟</m:t>
                      </m:r>
                      <m:r>
                        <a:rPr lang="en-GB" sz="1400" b="1" i="0" dirty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0" dirty="0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– </m:t>
                      </m:r>
                      <m:r>
                        <a:rPr lang="en-GB" sz="1400" b="1" i="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GB" sz="1400" b="1" i="0" baseline="-25000" dirty="0" err="1" smtClean="0">
                          <a:solidFill>
                            <a:srgbClr val="684797"/>
                          </a:solidFill>
                          <a:latin typeface="Cambria Math" panose="02040503050406030204" pitchFamily="18" charset="0"/>
                        </a:rPr>
                        <m:t>𝐚𝐢𝐫</m:t>
                      </m:r>
                    </m:oMath>
                  </m:oMathPara>
                </a14:m>
                <a:endParaRPr lang="en-US" sz="1400" b="1" dirty="0">
                  <a:solidFill>
                    <a:srgbClr val="68479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9D769E86-7160-B838-0593-3745DCF98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037" y="940643"/>
                <a:ext cx="146550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68479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71049DE-CF44-C9E6-C128-9B16B89C8BAC}"/>
              </a:ext>
            </a:extLst>
          </p:cNvPr>
          <p:cNvGrpSpPr/>
          <p:nvPr/>
        </p:nvGrpSpPr>
        <p:grpSpPr>
          <a:xfrm>
            <a:off x="8502692" y="4069254"/>
            <a:ext cx="3185819" cy="2219288"/>
            <a:chOff x="8636042" y="4069254"/>
            <a:chExt cx="3185819" cy="22192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2F6AE8-EA9E-A4C8-B192-207BEF48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6042" y="4128542"/>
              <a:ext cx="3185819" cy="21600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6255B8-FC20-EA71-7564-50013DE8BAF5}"/>
                </a:ext>
              </a:extLst>
            </p:cNvPr>
            <p:cNvSpPr/>
            <p:nvPr/>
          </p:nvSpPr>
          <p:spPr>
            <a:xfrm>
              <a:off x="10247168" y="4069254"/>
              <a:ext cx="381000" cy="207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75DCFE-B61D-260F-089A-F6F792AC3566}"/>
              </a:ext>
            </a:extLst>
          </p:cNvPr>
          <p:cNvGrpSpPr/>
          <p:nvPr/>
        </p:nvGrpSpPr>
        <p:grpSpPr>
          <a:xfrm>
            <a:off x="8521742" y="1616361"/>
            <a:ext cx="3410449" cy="2275361"/>
            <a:chOff x="8655092" y="1616361"/>
            <a:chExt cx="3410449" cy="22753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BA0AB9-309C-5671-6186-CD3F15146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5092" y="1645634"/>
              <a:ext cx="3410449" cy="224608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CDE621-46A0-9451-ECF6-CDA448784F62}"/>
                </a:ext>
              </a:extLst>
            </p:cNvPr>
            <p:cNvSpPr/>
            <p:nvPr/>
          </p:nvSpPr>
          <p:spPr>
            <a:xfrm>
              <a:off x="10228951" y="1616361"/>
              <a:ext cx="381000" cy="207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5">
            <a:extLst>
              <a:ext uri="{FF2B5EF4-FFF2-40B4-BE49-F238E27FC236}">
                <a16:creationId xmlns:a16="http://schemas.microsoft.com/office/drawing/2014/main" id="{846BB71D-59B6-4E51-B5B2-E01ED5C54704}"/>
              </a:ext>
            </a:extLst>
          </p:cNvPr>
          <p:cNvCxnSpPr/>
          <p:nvPr/>
        </p:nvCxnSpPr>
        <p:spPr>
          <a:xfrm flipV="1">
            <a:off x="11870159" y="1329950"/>
            <a:ext cx="0" cy="718763"/>
          </a:xfrm>
          <a:prstGeom prst="straightConnector1">
            <a:avLst/>
          </a:prstGeom>
          <a:ln w="38100">
            <a:solidFill>
              <a:srgbClr val="6847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1!!">
            <a:extLst>
              <a:ext uri="{FF2B5EF4-FFF2-40B4-BE49-F238E27FC236}">
                <a16:creationId xmlns:a16="http://schemas.microsoft.com/office/drawing/2014/main" id="{ADAE915E-CA5F-2A3D-F60A-526166B2F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066" y="1074552"/>
            <a:ext cx="2830064" cy="2962154"/>
          </a:xfrm>
          <a:prstGeom prst="rect">
            <a:avLst/>
          </a:prstGeom>
        </p:spPr>
      </p:pic>
      <p:graphicFrame>
        <p:nvGraphicFramePr>
          <p:cNvPr id="27" name="Table 12">
            <a:extLst>
              <a:ext uri="{FF2B5EF4-FFF2-40B4-BE49-F238E27FC236}">
                <a16:creationId xmlns:a16="http://schemas.microsoft.com/office/drawing/2014/main" id="{FD0E5EC5-BCE0-1A3A-45C9-920C9A9E8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02640"/>
              </p:ext>
            </p:extLst>
          </p:nvPr>
        </p:nvGraphicFramePr>
        <p:xfrm>
          <a:off x="5168572" y="4276725"/>
          <a:ext cx="3187863" cy="37084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688798">
                  <a:extLst>
                    <a:ext uri="{9D8B030D-6E8A-4147-A177-3AD203B41FA5}">
                      <a16:colId xmlns:a16="http://schemas.microsoft.com/office/drawing/2014/main" val="1923936733"/>
                    </a:ext>
                  </a:extLst>
                </a:gridCol>
                <a:gridCol w="1499065">
                  <a:extLst>
                    <a:ext uri="{9D8B030D-6E8A-4147-A177-3AD203B41FA5}">
                      <a16:colId xmlns:a16="http://schemas.microsoft.com/office/drawing/2014/main" val="288152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 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93150"/>
                  </a:ext>
                </a:extLst>
              </a:tr>
            </a:tbl>
          </a:graphicData>
        </a:graphic>
      </p:graphicFrame>
      <p:graphicFrame>
        <p:nvGraphicFramePr>
          <p:cNvPr id="28" name="Table 12">
            <a:extLst>
              <a:ext uri="{FF2B5EF4-FFF2-40B4-BE49-F238E27FC236}">
                <a16:creationId xmlns:a16="http://schemas.microsoft.com/office/drawing/2014/main" id="{0D0137A4-1612-3D57-478C-ED5D20366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201253"/>
              </p:ext>
            </p:extLst>
          </p:nvPr>
        </p:nvGraphicFramePr>
        <p:xfrm>
          <a:off x="5167320" y="5018405"/>
          <a:ext cx="3187863" cy="74168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688798">
                  <a:extLst>
                    <a:ext uri="{9D8B030D-6E8A-4147-A177-3AD203B41FA5}">
                      <a16:colId xmlns:a16="http://schemas.microsoft.com/office/drawing/2014/main" val="1923936733"/>
                    </a:ext>
                  </a:extLst>
                </a:gridCol>
                <a:gridCol w="1499065">
                  <a:extLst>
                    <a:ext uri="{9D8B030D-6E8A-4147-A177-3AD203B41FA5}">
                      <a16:colId xmlns:a16="http://schemas.microsoft.com/office/drawing/2014/main" val="288152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 – 200 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 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</a:t>
                      </a:r>
                    </a:p>
                  </a:txBody>
                  <a:tcPr anchor="ctr">
                    <a:solidFill>
                      <a:srgbClr val="014D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998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 – 500 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 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74145"/>
                  </a:ext>
                </a:extLst>
              </a:tr>
            </a:tbl>
          </a:graphicData>
        </a:graphic>
      </p:graphicFrame>
      <p:graphicFrame>
        <p:nvGraphicFramePr>
          <p:cNvPr id="29" name="Table 12">
            <a:extLst>
              <a:ext uri="{FF2B5EF4-FFF2-40B4-BE49-F238E27FC236}">
                <a16:creationId xmlns:a16="http://schemas.microsoft.com/office/drawing/2014/main" id="{13080742-6DC6-CD1A-206B-11D14F23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78639"/>
              </p:ext>
            </p:extLst>
          </p:nvPr>
        </p:nvGraphicFramePr>
        <p:xfrm>
          <a:off x="5167320" y="4647565"/>
          <a:ext cx="3187863" cy="37084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688798">
                  <a:extLst>
                    <a:ext uri="{9D8B030D-6E8A-4147-A177-3AD203B41FA5}">
                      <a16:colId xmlns:a16="http://schemas.microsoft.com/office/drawing/2014/main" val="1923936733"/>
                    </a:ext>
                  </a:extLst>
                </a:gridCol>
                <a:gridCol w="1499065">
                  <a:extLst>
                    <a:ext uri="{9D8B030D-6E8A-4147-A177-3AD203B41FA5}">
                      <a16:colId xmlns:a16="http://schemas.microsoft.com/office/drawing/2014/main" val="288152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 – native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 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anchor="ctr">
                    <a:solidFill>
                      <a:srgbClr val="014D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57762"/>
                  </a:ext>
                </a:extLst>
              </a:tr>
            </a:tbl>
          </a:graphicData>
        </a:graphic>
      </p:graphicFrame>
      <p:graphicFrame>
        <p:nvGraphicFramePr>
          <p:cNvPr id="30" name="Table 12">
            <a:extLst>
              <a:ext uri="{FF2B5EF4-FFF2-40B4-BE49-F238E27FC236}">
                <a16:creationId xmlns:a16="http://schemas.microsoft.com/office/drawing/2014/main" id="{7A4C84A4-EA5C-6324-30A5-3F6C40F01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302182"/>
              </p:ext>
            </p:extLst>
          </p:nvPr>
        </p:nvGraphicFramePr>
        <p:xfrm>
          <a:off x="5167320" y="5760085"/>
          <a:ext cx="3187863" cy="37084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688798">
                  <a:extLst>
                    <a:ext uri="{9D8B030D-6E8A-4147-A177-3AD203B41FA5}">
                      <a16:colId xmlns:a16="http://schemas.microsoft.com/office/drawing/2014/main" val="1923936733"/>
                    </a:ext>
                  </a:extLst>
                </a:gridCol>
                <a:gridCol w="1499065">
                  <a:extLst>
                    <a:ext uri="{9D8B030D-6E8A-4147-A177-3AD203B41FA5}">
                      <a16:colId xmlns:a16="http://schemas.microsoft.com/office/drawing/2014/main" val="288152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E-PRTR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22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21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C55E4F-56EF-F524-DBE4-0631110D2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01" y="1809338"/>
            <a:ext cx="5845972" cy="4428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43722-2942-2D65-64EC-1D2B41DC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Germany flight – Piesteritz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C6376-A189-BBDC-8288-92894FD82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 flight over Piesteritz in spring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F07C1-0008-840B-46E4-C472155B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7EE18-8E8E-F17B-4324-CFF240F1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7" name="Straight Arrow Connector 24">
            <a:extLst>
              <a:ext uri="{FF2B5EF4-FFF2-40B4-BE49-F238E27FC236}">
                <a16:creationId xmlns:a16="http://schemas.microsoft.com/office/drawing/2014/main" id="{84D295D8-F5C6-6A7B-392D-C81C6FF1A91D}"/>
              </a:ext>
            </a:extLst>
          </p:cNvPr>
          <p:cNvCxnSpPr>
            <a:cxnSpLocks/>
          </p:cNvCxnSpPr>
          <p:nvPr/>
        </p:nvCxnSpPr>
        <p:spPr>
          <a:xfrm flipH="1" flipV="1">
            <a:off x="1848255" y="3345550"/>
            <a:ext cx="97277" cy="600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CEDBAE01-74BC-64E3-5993-8F0C4BF34C8E}"/>
              </a:ext>
            </a:extLst>
          </p:cNvPr>
          <p:cNvSpPr txBox="1"/>
          <p:nvPr/>
        </p:nvSpPr>
        <p:spPr>
          <a:xfrm>
            <a:off x="1353756" y="3973218"/>
            <a:ext cx="118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 plant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9FD3A2-D7AC-A895-1C88-9EF7DE8D9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41" t="11686" b="16505"/>
          <a:stretch/>
        </p:blipFill>
        <p:spPr>
          <a:xfrm>
            <a:off x="9509217" y="0"/>
            <a:ext cx="2682783" cy="1656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16992B0-0C30-DC27-3B2D-2E6E9EAE0118}"/>
              </a:ext>
            </a:extLst>
          </p:cNvPr>
          <p:cNvGrpSpPr/>
          <p:nvPr/>
        </p:nvGrpSpPr>
        <p:grpSpPr>
          <a:xfrm>
            <a:off x="5894624" y="1741366"/>
            <a:ext cx="3371707" cy="2214149"/>
            <a:chOff x="5892789" y="1809338"/>
            <a:chExt cx="3371707" cy="22141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83A2FA-EB72-6877-18CA-8FC19256A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789" y="1863487"/>
              <a:ext cx="3371707" cy="2160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E07EEBF-4696-2A99-3461-980D06B4CB89}"/>
                </a:ext>
              </a:extLst>
            </p:cNvPr>
            <p:cNvSpPr/>
            <p:nvPr/>
          </p:nvSpPr>
          <p:spPr>
            <a:xfrm>
              <a:off x="7505700" y="1809338"/>
              <a:ext cx="238125" cy="190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3" name="Table 12">
            <a:extLst>
              <a:ext uri="{FF2B5EF4-FFF2-40B4-BE49-F238E27FC236}">
                <a16:creationId xmlns:a16="http://schemas.microsoft.com/office/drawing/2014/main" id="{3074A63B-025B-76CD-C71A-F4D924935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82969"/>
              </p:ext>
            </p:extLst>
          </p:nvPr>
        </p:nvGraphicFramePr>
        <p:xfrm>
          <a:off x="9050227" y="4432134"/>
          <a:ext cx="3048103" cy="37084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614759">
                  <a:extLst>
                    <a:ext uri="{9D8B030D-6E8A-4147-A177-3AD203B41FA5}">
                      <a16:colId xmlns:a16="http://schemas.microsoft.com/office/drawing/2014/main" val="1923936733"/>
                    </a:ext>
                  </a:extLst>
                </a:gridCol>
                <a:gridCol w="1433344">
                  <a:extLst>
                    <a:ext uri="{9D8B030D-6E8A-4147-A177-3AD203B41FA5}">
                      <a16:colId xmlns:a16="http://schemas.microsoft.com/office/drawing/2014/main" val="288152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 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93150"/>
                  </a:ext>
                </a:extLst>
              </a:tr>
            </a:tbl>
          </a:graphicData>
        </a:graphic>
      </p:graphicFrame>
      <p:graphicFrame>
        <p:nvGraphicFramePr>
          <p:cNvPr id="34" name="Table 12">
            <a:extLst>
              <a:ext uri="{FF2B5EF4-FFF2-40B4-BE49-F238E27FC236}">
                <a16:creationId xmlns:a16="http://schemas.microsoft.com/office/drawing/2014/main" id="{B77BDC9A-482F-9D4B-B6A5-38A78BA87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47374"/>
              </p:ext>
            </p:extLst>
          </p:nvPr>
        </p:nvGraphicFramePr>
        <p:xfrm>
          <a:off x="9048975" y="5173814"/>
          <a:ext cx="3048103" cy="74168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614759">
                  <a:extLst>
                    <a:ext uri="{9D8B030D-6E8A-4147-A177-3AD203B41FA5}">
                      <a16:colId xmlns:a16="http://schemas.microsoft.com/office/drawing/2014/main" val="1923936733"/>
                    </a:ext>
                  </a:extLst>
                </a:gridCol>
                <a:gridCol w="1433344">
                  <a:extLst>
                    <a:ext uri="{9D8B030D-6E8A-4147-A177-3AD203B41FA5}">
                      <a16:colId xmlns:a16="http://schemas.microsoft.com/office/drawing/2014/main" val="288152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 – 200 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 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</a:t>
                      </a:r>
                    </a:p>
                  </a:txBody>
                  <a:tcPr anchor="ctr">
                    <a:solidFill>
                      <a:srgbClr val="014D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998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 – 500 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 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74145"/>
                  </a:ext>
                </a:extLst>
              </a:tr>
            </a:tbl>
          </a:graphicData>
        </a:graphic>
      </p:graphicFrame>
      <p:graphicFrame>
        <p:nvGraphicFramePr>
          <p:cNvPr id="35" name="Table 12">
            <a:extLst>
              <a:ext uri="{FF2B5EF4-FFF2-40B4-BE49-F238E27FC236}">
                <a16:creationId xmlns:a16="http://schemas.microsoft.com/office/drawing/2014/main" id="{BC452BC2-1C4C-F045-250E-18AC2D9DC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22493"/>
              </p:ext>
            </p:extLst>
          </p:nvPr>
        </p:nvGraphicFramePr>
        <p:xfrm>
          <a:off x="9048975" y="4802974"/>
          <a:ext cx="3048103" cy="37084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614759">
                  <a:extLst>
                    <a:ext uri="{9D8B030D-6E8A-4147-A177-3AD203B41FA5}">
                      <a16:colId xmlns:a16="http://schemas.microsoft.com/office/drawing/2014/main" val="1923936733"/>
                    </a:ext>
                  </a:extLst>
                </a:gridCol>
                <a:gridCol w="1433344">
                  <a:extLst>
                    <a:ext uri="{9D8B030D-6E8A-4147-A177-3AD203B41FA5}">
                      <a16:colId xmlns:a16="http://schemas.microsoft.com/office/drawing/2014/main" val="288152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CSF – native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14D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 t.yr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anchor="ctr">
                    <a:solidFill>
                      <a:srgbClr val="014D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57762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7D21BEFB-3B4E-A36D-69C8-306161EDA795}"/>
              </a:ext>
            </a:extLst>
          </p:cNvPr>
          <p:cNvGrpSpPr/>
          <p:nvPr/>
        </p:nvGrpSpPr>
        <p:grpSpPr>
          <a:xfrm>
            <a:off x="5894624" y="4047764"/>
            <a:ext cx="3031328" cy="2169061"/>
            <a:chOff x="5894624" y="4047764"/>
            <a:chExt cx="3031328" cy="21690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51DE4D4-D8B3-C1F3-735E-AC7BB1A0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4624" y="4069791"/>
              <a:ext cx="3031328" cy="214703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A418B5-46EF-3B2A-6C2A-17AFEC3150D4}"/>
                </a:ext>
              </a:extLst>
            </p:cNvPr>
            <p:cNvSpPr/>
            <p:nvPr/>
          </p:nvSpPr>
          <p:spPr>
            <a:xfrm>
              <a:off x="7507535" y="4047764"/>
              <a:ext cx="238125" cy="190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83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3BB577-3B9F-FA6B-AA5C-FCF79D32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772" y="1622171"/>
            <a:ext cx="5945711" cy="4615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18CF0-4651-B85D-1C2A-CE92B7C6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Piesteritz – Simultaneous NH</a:t>
            </a:r>
            <a:r>
              <a:rPr lang="en-US" baseline="-25000" dirty="0"/>
              <a:t>3</a:t>
            </a:r>
            <a:r>
              <a:rPr lang="en-US" dirty="0"/>
              <a:t> / NO</a:t>
            </a:r>
            <a:r>
              <a:rPr lang="en-US" baseline="-25000" dirty="0"/>
              <a:t>2</a:t>
            </a:r>
            <a:r>
              <a:rPr lang="en-US" dirty="0"/>
              <a:t> plumes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8F201D-FB65-0E89-F7C5-CB5FF319A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detected in the infrared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01042-9CCF-8489-4B35-7A352A03A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6AD52-AD7F-B232-1894-006CCF28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981A4D-08FC-27F1-6C5A-EC9C136B6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01" y="1809338"/>
            <a:ext cx="5845972" cy="4428298"/>
          </a:xfrm>
          <a:prstGeom prst="rect">
            <a:avLst/>
          </a:prstGeom>
        </p:spPr>
      </p:pic>
      <p:cxnSp>
        <p:nvCxnSpPr>
          <p:cNvPr id="9" name="Straight Arrow Connector 24">
            <a:extLst>
              <a:ext uri="{FF2B5EF4-FFF2-40B4-BE49-F238E27FC236}">
                <a16:creationId xmlns:a16="http://schemas.microsoft.com/office/drawing/2014/main" id="{F7FAF21A-5E83-D646-1B30-1BD3B5519CE1}"/>
              </a:ext>
            </a:extLst>
          </p:cNvPr>
          <p:cNvCxnSpPr>
            <a:cxnSpLocks/>
          </p:cNvCxnSpPr>
          <p:nvPr/>
        </p:nvCxnSpPr>
        <p:spPr>
          <a:xfrm flipH="1" flipV="1">
            <a:off x="1848255" y="3345550"/>
            <a:ext cx="97277" cy="600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2121AF37-77A0-7F8B-2522-3EBF3BE62B83}"/>
              </a:ext>
            </a:extLst>
          </p:cNvPr>
          <p:cNvSpPr txBox="1"/>
          <p:nvPr/>
        </p:nvSpPr>
        <p:spPr>
          <a:xfrm>
            <a:off x="1353756" y="3973218"/>
            <a:ext cx="118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 plant</a:t>
            </a:r>
          </a:p>
        </p:txBody>
      </p:sp>
      <p:cxnSp>
        <p:nvCxnSpPr>
          <p:cNvPr id="11" name="Straight Arrow Connector 24">
            <a:extLst>
              <a:ext uri="{FF2B5EF4-FFF2-40B4-BE49-F238E27FC236}">
                <a16:creationId xmlns:a16="http://schemas.microsoft.com/office/drawing/2014/main" id="{A6118BB9-8B7C-2962-72AD-45DD1BD6C0C1}"/>
              </a:ext>
            </a:extLst>
          </p:cNvPr>
          <p:cNvCxnSpPr>
            <a:cxnSpLocks/>
          </p:cNvCxnSpPr>
          <p:nvPr/>
        </p:nvCxnSpPr>
        <p:spPr>
          <a:xfrm flipH="1" flipV="1">
            <a:off x="7752958" y="3345550"/>
            <a:ext cx="97277" cy="600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E75E8A96-1879-C439-9415-5C7D8975B215}"/>
              </a:ext>
            </a:extLst>
          </p:cNvPr>
          <p:cNvSpPr txBox="1"/>
          <p:nvPr/>
        </p:nvSpPr>
        <p:spPr>
          <a:xfrm>
            <a:off x="7258459" y="3973218"/>
            <a:ext cx="118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 plant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E6715408-94AB-18AE-3D69-34D4C2C5A06B}"/>
              </a:ext>
            </a:extLst>
          </p:cNvPr>
          <p:cNvSpPr txBox="1">
            <a:spLocks/>
          </p:cNvSpPr>
          <p:nvPr/>
        </p:nvSpPr>
        <p:spPr>
          <a:xfrm>
            <a:off x="6266062" y="1190626"/>
            <a:ext cx="5819421" cy="4986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40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‒"/>
              <a:defRPr sz="24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detected in the UV-vis</a:t>
            </a:r>
          </a:p>
        </p:txBody>
      </p:sp>
    </p:spTree>
    <p:extLst>
      <p:ext uri="{BB962C8B-B14F-4D97-AF65-F5344CB8AC3E}">
        <p14:creationId xmlns:p14="http://schemas.microsoft.com/office/powerpoint/2010/main" val="30174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0BAA-C4BA-04BA-9512-0AE1B3CC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Germany flight – Staßfurt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D5B5E-C69E-6652-DBAC-F2392A26B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Flight over a large area in Staßfurt in spring 2021</a:t>
            </a:r>
          </a:p>
          <a:p>
            <a:r>
              <a:rPr lang="en-US" dirty="0"/>
              <a:t>Detection of various NH</a:t>
            </a:r>
            <a:r>
              <a:rPr lang="en-US" baseline="-25000" dirty="0"/>
              <a:t>3</a:t>
            </a:r>
            <a:r>
              <a:rPr lang="en-US" dirty="0"/>
              <a:t> industrial sources</a:t>
            </a:r>
          </a:p>
          <a:p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53A9A-F258-4E94-A889-5703FBC6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0B1E9-D847-0057-2325-E339560A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9A20A-B958-C65A-D000-A9D454DC9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75" t="12080" b="10736"/>
          <a:stretch/>
        </p:blipFill>
        <p:spPr>
          <a:xfrm>
            <a:off x="9688967" y="0"/>
            <a:ext cx="2503033" cy="16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0CA15-43D1-C53F-EC9A-5B70B96B4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85" y="2235200"/>
            <a:ext cx="9923830" cy="421552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275FFE37-56FA-21A9-1BD7-152CF4625E1C}"/>
              </a:ext>
            </a:extLst>
          </p:cNvPr>
          <p:cNvSpPr txBox="1"/>
          <p:nvPr/>
        </p:nvSpPr>
        <p:spPr>
          <a:xfrm>
            <a:off x="73910" y="4926748"/>
            <a:ext cx="104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Wool production factory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2B14787-1497-8634-CA8D-3528E353A505}"/>
              </a:ext>
            </a:extLst>
          </p:cNvPr>
          <p:cNvSpPr txBox="1"/>
          <p:nvPr/>
        </p:nvSpPr>
        <p:spPr>
          <a:xfrm>
            <a:off x="11057915" y="3077056"/>
            <a:ext cx="106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Soda ash plant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7D073-8244-20D2-89A6-B8FCA96D21DA}"/>
              </a:ext>
            </a:extLst>
          </p:cNvPr>
          <p:cNvSpPr txBox="1"/>
          <p:nvPr/>
        </p:nvSpPr>
        <p:spPr>
          <a:xfrm>
            <a:off x="11057915" y="5034470"/>
            <a:ext cx="106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Sugar factory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78E77E1-C828-00FF-3F38-FD542D574322}"/>
              </a:ext>
            </a:extLst>
          </p:cNvPr>
          <p:cNvSpPr txBox="1"/>
          <p:nvPr/>
        </p:nvSpPr>
        <p:spPr>
          <a:xfrm>
            <a:off x="73910" y="3077056"/>
            <a:ext cx="106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Soda ash plant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9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1EEF-40C3-353B-7761-0206E743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nitrogen cycle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34663C-59F6-3C6B-59B4-30AE89E9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EUFAR – Aircraft observations of 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C5537-570E-993F-1ED7-05E73832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3F30AF-773C-B258-7A7E-BD49F0BF907A}"/>
              </a:ext>
            </a:extLst>
          </p:cNvPr>
          <p:cNvGrpSpPr/>
          <p:nvPr/>
        </p:nvGrpSpPr>
        <p:grpSpPr>
          <a:xfrm>
            <a:off x="6991350" y="3098692"/>
            <a:ext cx="4610100" cy="3033713"/>
            <a:chOff x="6991350" y="3098692"/>
            <a:chExt cx="4610100" cy="3033713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0DFE6539-052F-3ECF-EC41-E17ABBA710A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52909407"/>
                </p:ext>
              </p:extLst>
            </p:nvPr>
          </p:nvGraphicFramePr>
          <p:xfrm>
            <a:off x="6991350" y="3098692"/>
            <a:ext cx="4610100" cy="30337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E9A2F7-5E4B-190B-BD06-79D80AA8489D}"/>
                </a:ext>
              </a:extLst>
            </p:cNvPr>
            <p:cNvCxnSpPr/>
            <p:nvPr/>
          </p:nvCxnSpPr>
          <p:spPr>
            <a:xfrm>
              <a:off x="8153771" y="5101548"/>
              <a:ext cx="36195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9AC8DF-13BE-81C8-4C7D-B9AF0C825999}"/>
                </a:ext>
              </a:extLst>
            </p:cNvPr>
            <p:cNvSpPr txBox="1"/>
            <p:nvPr/>
          </p:nvSpPr>
          <p:spPr>
            <a:xfrm>
              <a:off x="8515721" y="4963049"/>
              <a:ext cx="676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en-US" sz="1200" baseline="-25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AA3AD3-4F6E-24FF-93E5-5538C439318B}"/>
                </a:ext>
              </a:extLst>
            </p:cNvPr>
            <p:cNvCxnSpPr/>
            <p:nvPr/>
          </p:nvCxnSpPr>
          <p:spPr>
            <a:xfrm>
              <a:off x="8153771" y="5409325"/>
              <a:ext cx="361950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DFCED6-9D6E-DAC7-C686-72AC9141430C}"/>
                </a:ext>
              </a:extLst>
            </p:cNvPr>
            <p:cNvSpPr txBox="1"/>
            <p:nvPr/>
          </p:nvSpPr>
          <p:spPr>
            <a:xfrm>
              <a:off x="8515721" y="5270825"/>
              <a:ext cx="676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200" baseline="-250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ZoneTexte 13">
            <a:extLst>
              <a:ext uri="{FF2B5EF4-FFF2-40B4-BE49-F238E27FC236}">
                <a16:creationId xmlns:a16="http://schemas.microsoft.com/office/drawing/2014/main" id="{8720AB80-6B3F-61D3-E812-3DC158CA77F6}"/>
              </a:ext>
            </a:extLst>
          </p:cNvPr>
          <p:cNvSpPr txBox="1"/>
          <p:nvPr/>
        </p:nvSpPr>
        <p:spPr>
          <a:xfrm>
            <a:off x="7067550" y="6159153"/>
            <a:ext cx="484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European Environment Agency, https://www.eea.europa.eu/data-and-maps/daviz/trends-in-eu-27-emissions-1#tab-googlechartid_chart_11</a:t>
            </a:r>
            <a:endParaRPr lang="fr-BE" sz="900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100AE-0F92-9DF2-F64C-82AA09B29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7"/>
            <a:ext cx="7134225" cy="4856878"/>
          </a:xfrm>
        </p:spPr>
        <p:txBody>
          <a:bodyPr/>
          <a:lstStyle/>
          <a:p>
            <a:r>
              <a:rPr lang="en-US" dirty="0"/>
              <a:t>Key forms of reactive nitrogen (Nr) :</a:t>
            </a:r>
          </a:p>
          <a:p>
            <a:pPr lvl="1"/>
            <a:r>
              <a:rPr lang="en-US" dirty="0"/>
              <a:t>Nitrogen dioxide (NO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Ammonia (NH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Anthropogenic emissions of Nr disturb the global nitrogen cycle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devastating consequences to biodiversity, soil, water, and air quality</a:t>
            </a:r>
          </a:p>
          <a:p>
            <a:r>
              <a:rPr lang="en-US" dirty="0"/>
              <a:t>Effective monitoring is needed !</a:t>
            </a:r>
          </a:p>
          <a:p>
            <a:endParaRPr lang="en-US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B3495CB-CFBB-7DA9-9DF3-DE8FA3C8D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388527"/>
              </p:ext>
            </p:extLst>
          </p:nvPr>
        </p:nvGraphicFramePr>
        <p:xfrm>
          <a:off x="7836422" y="276226"/>
          <a:ext cx="3936478" cy="2824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238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3D94-35E9-0554-9B69-CE71B102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Staßfurt – Sedimentation basins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EF9B-7C91-C8A8-7682-1EF413598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6" y="1190626"/>
            <a:ext cx="3448050" cy="498633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Including the sedimentation basins associated with the soda ash plant of Staßfurt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Not in the E-PRTR register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Confirmation with the whitening technique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A8100-47F2-9EB3-5035-921C9CA8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B3857-AFD2-92A3-2396-FD90814D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E4958-709A-F473-F2E7-AAFEC76EC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22"/>
          <a:stretch/>
        </p:blipFill>
        <p:spPr>
          <a:xfrm>
            <a:off x="4486406" y="961178"/>
            <a:ext cx="4658930" cy="2542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1FB97D-6E27-ACED-13B0-F5DA6012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016" y="3503930"/>
            <a:ext cx="7036321" cy="29889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E53F603-32AE-36FE-1D32-99B4D77A5358}"/>
              </a:ext>
            </a:extLst>
          </p:cNvPr>
          <p:cNvSpPr txBox="1"/>
          <p:nvPr/>
        </p:nvSpPr>
        <p:spPr>
          <a:xfrm>
            <a:off x="3184338" y="4065015"/>
            <a:ext cx="104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Soda ash plant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10D27D1-17FD-5F45-8960-81B18AF7AFE5}"/>
              </a:ext>
            </a:extLst>
          </p:cNvPr>
          <p:cNvSpPr txBox="1"/>
          <p:nvPr/>
        </p:nvSpPr>
        <p:spPr>
          <a:xfrm>
            <a:off x="3197422" y="5420294"/>
            <a:ext cx="104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Wool production factory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613E20E-DBF2-D3D6-6C9A-835B9A99511B}"/>
              </a:ext>
            </a:extLst>
          </p:cNvPr>
          <p:cNvSpPr txBox="1"/>
          <p:nvPr/>
        </p:nvSpPr>
        <p:spPr>
          <a:xfrm>
            <a:off x="11084890" y="4065014"/>
            <a:ext cx="106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Soda ash plant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952AF-E7DF-A771-07C5-B28BD2008026}"/>
              </a:ext>
            </a:extLst>
          </p:cNvPr>
          <p:cNvSpPr txBox="1"/>
          <p:nvPr/>
        </p:nvSpPr>
        <p:spPr>
          <a:xfrm>
            <a:off x="11074731" y="5512626"/>
            <a:ext cx="1060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Sugar factory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8C36E-8FE6-EF40-F53C-770FAB669B8E}"/>
              </a:ext>
            </a:extLst>
          </p:cNvPr>
          <p:cNvSpPr/>
          <p:nvPr/>
        </p:nvSpPr>
        <p:spPr>
          <a:xfrm>
            <a:off x="6120765" y="1008380"/>
            <a:ext cx="1381126" cy="2003425"/>
          </a:xfrm>
          <a:prstGeom prst="rect">
            <a:avLst/>
          </a:prstGeom>
          <a:noFill/>
          <a:ln w="38100">
            <a:solidFill>
              <a:srgbClr val="255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63347E-A1C5-BC2E-0D5D-CEBEAA8C04F7}"/>
              </a:ext>
            </a:extLst>
          </p:cNvPr>
          <p:cNvSpPr/>
          <p:nvPr/>
        </p:nvSpPr>
        <p:spPr>
          <a:xfrm>
            <a:off x="7001093" y="3978696"/>
            <a:ext cx="155575" cy="237069"/>
          </a:xfrm>
          <a:prstGeom prst="rect">
            <a:avLst/>
          </a:prstGeom>
          <a:noFill/>
          <a:ln w="28575">
            <a:solidFill>
              <a:srgbClr val="255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E806A4-DDE4-0D6A-DF00-904BEC7832F8}"/>
              </a:ext>
            </a:extLst>
          </p:cNvPr>
          <p:cNvCxnSpPr>
            <a:cxnSpLocks/>
          </p:cNvCxnSpPr>
          <p:nvPr/>
        </p:nvCxnSpPr>
        <p:spPr>
          <a:xfrm>
            <a:off x="6120765" y="3011805"/>
            <a:ext cx="880328" cy="985520"/>
          </a:xfrm>
          <a:prstGeom prst="line">
            <a:avLst/>
          </a:prstGeom>
          <a:ln w="28575">
            <a:solidFill>
              <a:srgbClr val="25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C51430-B120-0C10-A7B6-3D838ED9CEB6}"/>
              </a:ext>
            </a:extLst>
          </p:cNvPr>
          <p:cNvCxnSpPr>
            <a:cxnSpLocks/>
          </p:cNvCxnSpPr>
          <p:nvPr/>
        </p:nvCxnSpPr>
        <p:spPr>
          <a:xfrm flipH="1">
            <a:off x="7156668" y="3011805"/>
            <a:ext cx="345223" cy="966891"/>
          </a:xfrm>
          <a:prstGeom prst="line">
            <a:avLst/>
          </a:prstGeom>
          <a:ln w="28575">
            <a:solidFill>
              <a:srgbClr val="25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8B832AD-391A-5C01-AA2A-A9545B8F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81" t="83305" r="35721" b="11033"/>
          <a:stretch/>
        </p:blipFill>
        <p:spPr>
          <a:xfrm>
            <a:off x="6088380" y="3104129"/>
            <a:ext cx="1413511" cy="1493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63959EF-B753-ED84-D671-A1A1EB4D98BE}"/>
              </a:ext>
            </a:extLst>
          </p:cNvPr>
          <p:cNvGrpSpPr/>
          <p:nvPr/>
        </p:nvGrpSpPr>
        <p:grpSpPr>
          <a:xfrm>
            <a:off x="9172575" y="593386"/>
            <a:ext cx="2998067" cy="2778463"/>
            <a:chOff x="9164675" y="530685"/>
            <a:chExt cx="3027325" cy="28104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C396B3-AAD9-2C60-917D-A5029449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64675" y="530685"/>
              <a:ext cx="3007986" cy="25427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528715-69DE-1979-F7B7-DE1348A26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5073" y="3053513"/>
              <a:ext cx="2966927" cy="287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660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3D94-35E9-0554-9B69-CE71B102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Staßfurt – Sedimentation basins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EF9B-7C91-C8A8-7682-1EF413598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6" y="1190626"/>
            <a:ext cx="3448050" cy="498633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Including the sedimentation basins associated with the soda ash plant of Staßfurt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Not in the E-PRTR register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Confirmation with the whitening technique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A8100-47F2-9EB3-5035-921C9CA8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B3857-AFD2-92A3-2396-FD90814D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E4958-709A-F473-F2E7-AAFEC76EC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22"/>
          <a:stretch/>
        </p:blipFill>
        <p:spPr>
          <a:xfrm>
            <a:off x="4486406" y="961178"/>
            <a:ext cx="4658930" cy="2542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1FB97D-6E27-ACED-13B0-F5DA6012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016" y="3503930"/>
            <a:ext cx="7036321" cy="29889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E53F603-32AE-36FE-1D32-99B4D77A5358}"/>
              </a:ext>
            </a:extLst>
          </p:cNvPr>
          <p:cNvSpPr txBox="1"/>
          <p:nvPr/>
        </p:nvSpPr>
        <p:spPr>
          <a:xfrm>
            <a:off x="3184338" y="4065015"/>
            <a:ext cx="104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Soda ash plant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10D27D1-17FD-5F45-8960-81B18AF7AFE5}"/>
              </a:ext>
            </a:extLst>
          </p:cNvPr>
          <p:cNvSpPr txBox="1"/>
          <p:nvPr/>
        </p:nvSpPr>
        <p:spPr>
          <a:xfrm>
            <a:off x="3197422" y="5420294"/>
            <a:ext cx="104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Wool production factory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613E20E-DBF2-D3D6-6C9A-835B9A99511B}"/>
              </a:ext>
            </a:extLst>
          </p:cNvPr>
          <p:cNvSpPr txBox="1"/>
          <p:nvPr/>
        </p:nvSpPr>
        <p:spPr>
          <a:xfrm>
            <a:off x="11084890" y="4065014"/>
            <a:ext cx="106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Soda ash plant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952AF-E7DF-A771-07C5-B28BD2008026}"/>
              </a:ext>
            </a:extLst>
          </p:cNvPr>
          <p:cNvSpPr txBox="1"/>
          <p:nvPr/>
        </p:nvSpPr>
        <p:spPr>
          <a:xfrm>
            <a:off x="11074731" y="5512626"/>
            <a:ext cx="1060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Sugar factory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8C36E-8FE6-EF40-F53C-770FAB669B8E}"/>
              </a:ext>
            </a:extLst>
          </p:cNvPr>
          <p:cNvSpPr/>
          <p:nvPr/>
        </p:nvSpPr>
        <p:spPr>
          <a:xfrm>
            <a:off x="6120765" y="1008380"/>
            <a:ext cx="1381126" cy="2003425"/>
          </a:xfrm>
          <a:prstGeom prst="rect">
            <a:avLst/>
          </a:prstGeom>
          <a:noFill/>
          <a:ln w="38100">
            <a:solidFill>
              <a:srgbClr val="255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63347E-A1C5-BC2E-0D5D-CEBEAA8C04F7}"/>
              </a:ext>
            </a:extLst>
          </p:cNvPr>
          <p:cNvSpPr/>
          <p:nvPr/>
        </p:nvSpPr>
        <p:spPr>
          <a:xfrm>
            <a:off x="7001093" y="3978696"/>
            <a:ext cx="155575" cy="237069"/>
          </a:xfrm>
          <a:prstGeom prst="rect">
            <a:avLst/>
          </a:prstGeom>
          <a:noFill/>
          <a:ln w="28575">
            <a:solidFill>
              <a:srgbClr val="255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E806A4-DDE4-0D6A-DF00-904BEC7832F8}"/>
              </a:ext>
            </a:extLst>
          </p:cNvPr>
          <p:cNvCxnSpPr>
            <a:cxnSpLocks/>
          </p:cNvCxnSpPr>
          <p:nvPr/>
        </p:nvCxnSpPr>
        <p:spPr>
          <a:xfrm>
            <a:off x="6120765" y="3011805"/>
            <a:ext cx="880328" cy="985520"/>
          </a:xfrm>
          <a:prstGeom prst="line">
            <a:avLst/>
          </a:prstGeom>
          <a:ln w="28575">
            <a:solidFill>
              <a:srgbClr val="25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C51430-B120-0C10-A7B6-3D838ED9CEB6}"/>
              </a:ext>
            </a:extLst>
          </p:cNvPr>
          <p:cNvCxnSpPr>
            <a:cxnSpLocks/>
          </p:cNvCxnSpPr>
          <p:nvPr/>
        </p:nvCxnSpPr>
        <p:spPr>
          <a:xfrm flipH="1">
            <a:off x="7156668" y="3011805"/>
            <a:ext cx="345223" cy="966891"/>
          </a:xfrm>
          <a:prstGeom prst="line">
            <a:avLst/>
          </a:prstGeom>
          <a:ln w="28575">
            <a:solidFill>
              <a:srgbClr val="255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8B832AD-391A-5C01-AA2A-A9545B8F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81" t="83305" r="35721" b="11033"/>
          <a:stretch/>
        </p:blipFill>
        <p:spPr>
          <a:xfrm>
            <a:off x="6088380" y="3104129"/>
            <a:ext cx="1413511" cy="1493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63959EF-B753-ED84-D671-A1A1EB4D98BE}"/>
              </a:ext>
            </a:extLst>
          </p:cNvPr>
          <p:cNvGrpSpPr/>
          <p:nvPr/>
        </p:nvGrpSpPr>
        <p:grpSpPr>
          <a:xfrm>
            <a:off x="9172575" y="593386"/>
            <a:ext cx="2998067" cy="2778463"/>
            <a:chOff x="9164675" y="530685"/>
            <a:chExt cx="3027325" cy="28104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C396B3-AAD9-2C60-917D-A5029449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64675" y="530685"/>
              <a:ext cx="3007986" cy="25427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528715-69DE-1979-F7B7-DE1348A26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5073" y="3053513"/>
              <a:ext cx="2966927" cy="28763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B54F307-C6C3-BB74-789E-9991A43E2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4603" y="130207"/>
            <a:ext cx="4687553" cy="625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50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D1E0-AFE0-1BC2-BFB1-70314F51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Italy flights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D0C58-E6D7-D1FB-7424-1602575F2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r="4033" b="14412"/>
          <a:stretch/>
        </p:blipFill>
        <p:spPr>
          <a:xfrm>
            <a:off x="4824412" y="1428750"/>
            <a:ext cx="7367588" cy="5429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39AE5-F2CD-68D3-859B-16A5DE8CC1F9}"/>
              </a:ext>
            </a:extLst>
          </p:cNvPr>
          <p:cNvSpPr txBox="1"/>
          <p:nvPr/>
        </p:nvSpPr>
        <p:spPr>
          <a:xfrm>
            <a:off x="9634167" y="289338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32BDC-B9E1-DDC7-B741-3BCC803B7A7F}"/>
              </a:ext>
            </a:extLst>
          </p:cNvPr>
          <p:cNvSpPr txBox="1"/>
          <p:nvPr/>
        </p:nvSpPr>
        <p:spPr>
          <a:xfrm>
            <a:off x="9417120" y="438303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Ravenna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798C-1396-0978-7FF1-E8DBD5E59280}"/>
              </a:ext>
            </a:extLst>
          </p:cNvPr>
          <p:cNvSpPr txBox="1"/>
          <p:nvPr/>
        </p:nvSpPr>
        <p:spPr>
          <a:xfrm>
            <a:off x="8417822" y="248118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Mantua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C5F16-A7B0-C09B-0A68-09867EB2548D}"/>
              </a:ext>
            </a:extLst>
          </p:cNvPr>
          <p:cNvSpPr txBox="1"/>
          <p:nvPr/>
        </p:nvSpPr>
        <p:spPr>
          <a:xfrm>
            <a:off x="8725593" y="630783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Grosseto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FBAEE-9C59-D029-1338-8F4E9C0734FE}"/>
              </a:ext>
            </a:extLst>
          </p:cNvPr>
          <p:cNvSpPr txBox="1"/>
          <p:nvPr/>
        </p:nvSpPr>
        <p:spPr>
          <a:xfrm>
            <a:off x="8090039" y="453649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Livorno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FAF52-84D4-AC13-8A6F-064599695EC2}"/>
              </a:ext>
            </a:extLst>
          </p:cNvPr>
          <p:cNvSpPr txBox="1"/>
          <p:nvPr/>
        </p:nvSpPr>
        <p:spPr>
          <a:xfrm>
            <a:off x="8300161" y="527085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Rosignano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D63D4C-F818-685F-7D14-4ACE4EDF88D5}"/>
              </a:ext>
            </a:extLst>
          </p:cNvPr>
          <p:cNvSpPr txBox="1"/>
          <p:nvPr/>
        </p:nvSpPr>
        <p:spPr>
          <a:xfrm>
            <a:off x="7707666" y="371828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Parma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BA311C-F163-8F70-404B-B593A32A703B}"/>
              </a:ext>
            </a:extLst>
          </p:cNvPr>
          <p:cNvSpPr txBox="1"/>
          <p:nvPr/>
        </p:nvSpPr>
        <p:spPr>
          <a:xfrm>
            <a:off x="8566681" y="402613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Modena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7E874B0-DE92-7237-91AE-F2863A295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43313"/>
              </p:ext>
            </p:extLst>
          </p:nvPr>
        </p:nvGraphicFramePr>
        <p:xfrm>
          <a:off x="652362" y="1749375"/>
          <a:ext cx="3355200" cy="4788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77600">
                  <a:extLst>
                    <a:ext uri="{9D8B030D-6E8A-4147-A177-3AD203B41FA5}">
                      <a16:colId xmlns:a16="http://schemas.microsoft.com/office/drawing/2014/main" val="1112868235"/>
                    </a:ext>
                  </a:extLst>
                </a:gridCol>
                <a:gridCol w="1677600">
                  <a:extLst>
                    <a:ext uri="{9D8B030D-6E8A-4147-A177-3AD203B41FA5}">
                      <a16:colId xmlns:a16="http://schemas.microsoft.com/office/drawing/2014/main" val="3967574258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Mantua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26565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Grosseto (experiment)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11393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Grosseto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431383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Grosseto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559474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Rosignano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593288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575986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Mantua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952027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Livorno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383325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Ravenna (part 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205109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Ravenna (part 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517671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Modena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0230069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Mantua (night)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083639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Ravenna (north)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844520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Parma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3347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39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D1E0-AFE0-1BC2-BFB1-70314F51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Italy flights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D0C58-E6D7-D1FB-7424-1602575F2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r="4033" b="14412"/>
          <a:stretch/>
        </p:blipFill>
        <p:spPr>
          <a:xfrm>
            <a:off x="4824412" y="1428750"/>
            <a:ext cx="7367588" cy="5429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39AE5-F2CD-68D3-859B-16A5DE8CC1F9}"/>
              </a:ext>
            </a:extLst>
          </p:cNvPr>
          <p:cNvSpPr txBox="1"/>
          <p:nvPr/>
        </p:nvSpPr>
        <p:spPr>
          <a:xfrm>
            <a:off x="9634167" y="289338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32BDC-B9E1-DDC7-B741-3BCC803B7A7F}"/>
              </a:ext>
            </a:extLst>
          </p:cNvPr>
          <p:cNvSpPr txBox="1"/>
          <p:nvPr/>
        </p:nvSpPr>
        <p:spPr>
          <a:xfrm>
            <a:off x="9417120" y="438303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Ravenna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798C-1396-0978-7FF1-E8DBD5E59280}"/>
              </a:ext>
            </a:extLst>
          </p:cNvPr>
          <p:cNvSpPr txBox="1"/>
          <p:nvPr/>
        </p:nvSpPr>
        <p:spPr>
          <a:xfrm>
            <a:off x="8417822" y="248118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Mantua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C5F16-A7B0-C09B-0A68-09867EB2548D}"/>
              </a:ext>
            </a:extLst>
          </p:cNvPr>
          <p:cNvSpPr txBox="1"/>
          <p:nvPr/>
        </p:nvSpPr>
        <p:spPr>
          <a:xfrm>
            <a:off x="8725593" y="630783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Grosseto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FBAEE-9C59-D029-1338-8F4E9C0734FE}"/>
              </a:ext>
            </a:extLst>
          </p:cNvPr>
          <p:cNvSpPr txBox="1"/>
          <p:nvPr/>
        </p:nvSpPr>
        <p:spPr>
          <a:xfrm>
            <a:off x="8090039" y="453649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Livorno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FAF52-84D4-AC13-8A6F-064599695EC2}"/>
              </a:ext>
            </a:extLst>
          </p:cNvPr>
          <p:cNvSpPr txBox="1"/>
          <p:nvPr/>
        </p:nvSpPr>
        <p:spPr>
          <a:xfrm>
            <a:off x="8300161" y="527085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Rosignano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D63D4C-F818-685F-7D14-4ACE4EDF88D5}"/>
              </a:ext>
            </a:extLst>
          </p:cNvPr>
          <p:cNvSpPr txBox="1"/>
          <p:nvPr/>
        </p:nvSpPr>
        <p:spPr>
          <a:xfrm>
            <a:off x="7707666" y="371828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Parma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BA311C-F163-8F70-404B-B593A32A703B}"/>
              </a:ext>
            </a:extLst>
          </p:cNvPr>
          <p:cNvSpPr txBox="1"/>
          <p:nvPr/>
        </p:nvSpPr>
        <p:spPr>
          <a:xfrm>
            <a:off x="8566681" y="402613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Modena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7E874B0-DE92-7237-91AE-F2863A295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743115"/>
              </p:ext>
            </p:extLst>
          </p:nvPr>
        </p:nvGraphicFramePr>
        <p:xfrm>
          <a:off x="652362" y="1749325"/>
          <a:ext cx="3355200" cy="2736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77600">
                  <a:extLst>
                    <a:ext uri="{9D8B030D-6E8A-4147-A177-3AD203B41FA5}">
                      <a16:colId xmlns:a16="http://schemas.microsoft.com/office/drawing/2014/main" val="1112868235"/>
                    </a:ext>
                  </a:extLst>
                </a:gridCol>
                <a:gridCol w="1677600">
                  <a:extLst>
                    <a:ext uri="{9D8B030D-6E8A-4147-A177-3AD203B41FA5}">
                      <a16:colId xmlns:a16="http://schemas.microsoft.com/office/drawing/2014/main" val="3967574258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Mantua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26565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Grosseto (experiment)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11393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Grosseto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431383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Grosseto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559474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19-05-22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Rosignano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593288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Mantua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952027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Mantua (night)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083639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30-06-22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Parma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3347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597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F9F2B2-2C86-7B22-8D43-530E416E7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2" y="4389985"/>
            <a:ext cx="2135084" cy="1061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7C18D-38BC-2FAB-F31A-524119BB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flights – NH</a:t>
            </a:r>
            <a:r>
              <a:rPr lang="en-US" baseline="-25000" dirty="0"/>
              <a:t>3</a:t>
            </a:r>
            <a:r>
              <a:rPr lang="en-US" dirty="0"/>
              <a:t>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6F27-82D1-B5ED-0460-20F55034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 Valley is the highest hotspot of NH</a:t>
            </a:r>
            <a:r>
              <a:rPr lang="en-US" baseline="-25000" dirty="0"/>
              <a:t>3</a:t>
            </a:r>
            <a:r>
              <a:rPr lang="en-US" dirty="0"/>
              <a:t> in Europe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DC6A2-6167-87A5-CFC4-6A7DACEF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9FBD5-F9D7-ABA4-4F3A-DCA7283D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9CA4B-9693-1D85-C816-F7C560BD2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625"/>
          <a:stretch/>
        </p:blipFill>
        <p:spPr>
          <a:xfrm>
            <a:off x="342900" y="2255270"/>
            <a:ext cx="5133923" cy="4183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11FCA-B8B5-BF20-E6A3-71DFD4990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232"/>
          <a:stretch/>
        </p:blipFill>
        <p:spPr>
          <a:xfrm>
            <a:off x="5552130" y="2254444"/>
            <a:ext cx="5133923" cy="4194028"/>
          </a:xfrm>
          <a:prstGeom prst="rect">
            <a:avLst/>
          </a:prstGeom>
        </p:spPr>
      </p:pic>
      <p:cxnSp>
        <p:nvCxnSpPr>
          <p:cNvPr id="9" name="Connecteur droit avec flèche 14">
            <a:extLst>
              <a:ext uri="{FF2B5EF4-FFF2-40B4-BE49-F238E27FC236}">
                <a16:creationId xmlns:a16="http://schemas.microsoft.com/office/drawing/2014/main" id="{7B435C85-A385-2BE1-65FC-60D95332926C}"/>
              </a:ext>
            </a:extLst>
          </p:cNvPr>
          <p:cNvCxnSpPr>
            <a:cxnSpLocks/>
          </p:cNvCxnSpPr>
          <p:nvPr/>
        </p:nvCxnSpPr>
        <p:spPr>
          <a:xfrm flipH="1" flipV="1">
            <a:off x="2044700" y="1831962"/>
            <a:ext cx="414790" cy="1634106"/>
          </a:xfrm>
          <a:prstGeom prst="straightConnector1">
            <a:avLst/>
          </a:prstGeom>
          <a:ln w="38100">
            <a:solidFill>
              <a:srgbClr val="7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804ECE-C25C-7552-4404-0A118A16C753}"/>
              </a:ext>
            </a:extLst>
          </p:cNvPr>
          <p:cNvSpPr txBox="1"/>
          <p:nvPr/>
        </p:nvSpPr>
        <p:spPr>
          <a:xfrm>
            <a:off x="342899" y="1903110"/>
            <a:ext cx="513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baseline="-25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observed from IASI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CD17B-C6DD-DCFB-9E00-13F702DF6FC5}"/>
              </a:ext>
            </a:extLst>
          </p:cNvPr>
          <p:cNvSpPr txBox="1"/>
          <p:nvPr/>
        </p:nvSpPr>
        <p:spPr>
          <a:xfrm>
            <a:off x="5552130" y="1903758"/>
            <a:ext cx="513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baseline="-25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included in the E-PRTR inventory</a:t>
            </a:r>
          </a:p>
        </p:txBody>
      </p:sp>
      <p:sp>
        <p:nvSpPr>
          <p:cNvPr id="12" name="ZoneTexte 16">
            <a:extLst>
              <a:ext uri="{FF2B5EF4-FFF2-40B4-BE49-F238E27FC236}">
                <a16:creationId xmlns:a16="http://schemas.microsoft.com/office/drawing/2014/main" id="{3B01CD89-D063-4F3D-A2B5-5B86CB0A613F}"/>
              </a:ext>
            </a:extLst>
          </p:cNvPr>
          <p:cNvSpPr txBox="1"/>
          <p:nvPr/>
        </p:nvSpPr>
        <p:spPr>
          <a:xfrm>
            <a:off x="10907266" y="3220433"/>
            <a:ext cx="1271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livestock production and aquaculture</a:t>
            </a:r>
          </a:p>
        </p:txBody>
      </p:sp>
      <p:cxnSp>
        <p:nvCxnSpPr>
          <p:cNvPr id="13" name="Connecteur droit avec flèche 14">
            <a:extLst>
              <a:ext uri="{FF2B5EF4-FFF2-40B4-BE49-F238E27FC236}">
                <a16:creationId xmlns:a16="http://schemas.microsoft.com/office/drawing/2014/main" id="{54D2FC32-81D6-48C5-6A8B-A30A8AB5305D}"/>
              </a:ext>
            </a:extLst>
          </p:cNvPr>
          <p:cNvCxnSpPr>
            <a:cxnSpLocks/>
          </p:cNvCxnSpPr>
          <p:nvPr/>
        </p:nvCxnSpPr>
        <p:spPr>
          <a:xfrm>
            <a:off x="9445625" y="3683794"/>
            <a:ext cx="1469267" cy="163912"/>
          </a:xfrm>
          <a:prstGeom prst="straightConnector1">
            <a:avLst/>
          </a:prstGeom>
          <a:ln w="38100">
            <a:solidFill>
              <a:srgbClr val="00A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6">
            <a:extLst>
              <a:ext uri="{FF2B5EF4-FFF2-40B4-BE49-F238E27FC236}">
                <a16:creationId xmlns:a16="http://schemas.microsoft.com/office/drawing/2014/main" id="{218FF841-00A8-E702-D648-73DC5EDFCC80}"/>
              </a:ext>
            </a:extLst>
          </p:cNvPr>
          <p:cNvSpPr txBox="1"/>
          <p:nvPr/>
        </p:nvSpPr>
        <p:spPr>
          <a:xfrm>
            <a:off x="10921551" y="4465889"/>
            <a:ext cx="1252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industry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52F611C-6DF0-14C2-A53C-11FEB748CCF4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312150" y="4727499"/>
            <a:ext cx="2609401" cy="44565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6">
            <a:extLst>
              <a:ext uri="{FF2B5EF4-FFF2-40B4-BE49-F238E27FC236}">
                <a16:creationId xmlns:a16="http://schemas.microsoft.com/office/drawing/2014/main" id="{47F7CB9A-93D2-ABE1-074D-60D5F9FE15AB}"/>
              </a:ext>
            </a:extLst>
          </p:cNvPr>
          <p:cNvSpPr txBox="1"/>
          <p:nvPr/>
        </p:nvSpPr>
        <p:spPr>
          <a:xfrm>
            <a:off x="10899730" y="5664139"/>
            <a:ext cx="1260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and wastewater management</a:t>
            </a:r>
          </a:p>
        </p:txBody>
      </p:sp>
      <p:cxnSp>
        <p:nvCxnSpPr>
          <p:cNvPr id="17" name="Connecteur droit avec flèche 14">
            <a:extLst>
              <a:ext uri="{FF2B5EF4-FFF2-40B4-BE49-F238E27FC236}">
                <a16:creationId xmlns:a16="http://schemas.microsoft.com/office/drawing/2014/main" id="{7ED22560-FE45-28CC-1BF4-E2DEB4CE64F6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9813925" y="5739635"/>
            <a:ext cx="1085805" cy="293836"/>
          </a:xfrm>
          <a:prstGeom prst="straightConnector1">
            <a:avLst/>
          </a:prstGeom>
          <a:ln w="38100">
            <a:solidFill>
              <a:srgbClr val="FFA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6">
            <a:extLst>
              <a:ext uri="{FF2B5EF4-FFF2-40B4-BE49-F238E27FC236}">
                <a16:creationId xmlns:a16="http://schemas.microsoft.com/office/drawing/2014/main" id="{F92D93D4-E81E-843A-718C-98D1D8E593DC}"/>
              </a:ext>
            </a:extLst>
          </p:cNvPr>
          <p:cNvSpPr txBox="1"/>
          <p:nvPr/>
        </p:nvSpPr>
        <p:spPr>
          <a:xfrm>
            <a:off x="10889928" y="5065014"/>
            <a:ext cx="128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industry</a:t>
            </a:r>
          </a:p>
        </p:txBody>
      </p:sp>
      <p:cxnSp>
        <p:nvCxnSpPr>
          <p:cNvPr id="19" name="Connecteur droit avec flèche 14">
            <a:extLst>
              <a:ext uri="{FF2B5EF4-FFF2-40B4-BE49-F238E27FC236}">
                <a16:creationId xmlns:a16="http://schemas.microsoft.com/office/drawing/2014/main" id="{83E743E5-7424-F7B2-CD91-7A9C343D9AF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9737725" y="5235093"/>
            <a:ext cx="1152203" cy="91531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6">
            <a:extLst>
              <a:ext uri="{FF2B5EF4-FFF2-40B4-BE49-F238E27FC236}">
                <a16:creationId xmlns:a16="http://schemas.microsoft.com/office/drawing/2014/main" id="{CB61C7E4-BAE2-B995-2038-1763DE86B920}"/>
              </a:ext>
            </a:extLst>
          </p:cNvPr>
          <p:cNvSpPr txBox="1"/>
          <p:nvPr/>
        </p:nvSpPr>
        <p:spPr>
          <a:xfrm>
            <a:off x="10962517" y="2193066"/>
            <a:ext cx="119789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AFF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and wood production processing</a:t>
            </a:r>
          </a:p>
        </p:txBody>
      </p:sp>
      <p:cxnSp>
        <p:nvCxnSpPr>
          <p:cNvPr id="21" name="Connecteur droit avec flèche 14">
            <a:extLst>
              <a:ext uri="{FF2B5EF4-FFF2-40B4-BE49-F238E27FC236}">
                <a16:creationId xmlns:a16="http://schemas.microsoft.com/office/drawing/2014/main" id="{3186D0C7-815E-59E8-0F71-D033C5546B41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9928225" y="2441047"/>
            <a:ext cx="1034292" cy="229073"/>
          </a:xfrm>
          <a:prstGeom prst="straightConnector1">
            <a:avLst/>
          </a:prstGeom>
          <a:ln w="38100">
            <a:solidFill>
              <a:srgbClr val="AAFF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EAD0C296-37D0-C065-2EAD-D3AE74CDE07D}"/>
              </a:ext>
            </a:extLst>
          </p:cNvPr>
          <p:cNvSpPr/>
          <p:nvPr/>
        </p:nvSpPr>
        <p:spPr>
          <a:xfrm>
            <a:off x="1333500" y="1097765"/>
            <a:ext cx="1600200" cy="723790"/>
          </a:xfrm>
          <a:prstGeom prst="ellipse">
            <a:avLst/>
          </a:prstGeom>
          <a:solidFill>
            <a:srgbClr val="830000">
              <a:alpha val="10196"/>
            </a:srgbClr>
          </a:solidFill>
          <a:ln w="38100">
            <a:solidFill>
              <a:srgbClr val="83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D25263C5-4D3C-136E-DCDD-2560F6D1E4EA}"/>
              </a:ext>
            </a:extLst>
          </p:cNvPr>
          <p:cNvSpPr txBox="1">
            <a:spLocks/>
          </p:cNvSpPr>
          <p:nvPr/>
        </p:nvSpPr>
        <p:spPr>
          <a:xfrm>
            <a:off x="9105900" y="1190626"/>
            <a:ext cx="3064317" cy="4986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40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‒"/>
              <a:defRPr sz="24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agriculture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8" grpId="0"/>
      <p:bldP spid="20" grpId="0"/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79BE9370-8DDB-2088-27D7-4FB7AE742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6366" b="9431"/>
          <a:stretch/>
        </p:blipFill>
        <p:spPr>
          <a:xfrm>
            <a:off x="180368" y="1912358"/>
            <a:ext cx="6601359" cy="42101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2AF51D-084E-587D-A139-C970809F9E62}"/>
              </a:ext>
            </a:extLst>
          </p:cNvPr>
          <p:cNvSpPr txBox="1"/>
          <p:nvPr/>
        </p:nvSpPr>
        <p:spPr>
          <a:xfrm>
            <a:off x="252382" y="1654348"/>
            <a:ext cx="51903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55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NITROCAM – 12 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89DB08-E45A-0A95-99EB-C40A02D64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6412" r="5165" b="9385"/>
          <a:stretch/>
        </p:blipFill>
        <p:spPr>
          <a:xfrm>
            <a:off x="5555975" y="1912358"/>
            <a:ext cx="6530098" cy="42101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C6FE7-1C16-56A6-9679-C160BF8D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A7204-DCA8-DC81-CD9B-0B1FA12E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2690B39-D738-FFC4-B6F1-257FDFF9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76226"/>
            <a:ext cx="11639550" cy="914400"/>
          </a:xfrm>
        </p:spPr>
        <p:txBody>
          <a:bodyPr/>
          <a:lstStyle/>
          <a:p>
            <a:r>
              <a:rPr lang="en-US" dirty="0"/>
              <a:t>Italy flight – Rosignano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DC7D4D-9598-A19B-6172-7E7C5490573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699592" y="4314825"/>
            <a:ext cx="590218" cy="119520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918266-4C8C-75CC-1573-7CCAC0B8B5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t="7388" r="11000" b="11459"/>
          <a:stretch/>
        </p:blipFill>
        <p:spPr>
          <a:xfrm>
            <a:off x="105928" y="4638801"/>
            <a:ext cx="1593664" cy="17424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788692-0585-E6D7-3AB4-FE8BA1CC8894}"/>
              </a:ext>
            </a:extLst>
          </p:cNvPr>
          <p:cNvSpPr txBox="1"/>
          <p:nvPr/>
        </p:nvSpPr>
        <p:spPr>
          <a:xfrm>
            <a:off x="1533971" y="6083154"/>
            <a:ext cx="209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 ash plant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que 37" descr="Avion avec un remplissage uni">
            <a:extLst>
              <a:ext uri="{FF2B5EF4-FFF2-40B4-BE49-F238E27FC236}">
                <a16:creationId xmlns:a16="http://schemas.microsoft.com/office/drawing/2014/main" id="{92952724-112F-30E2-4D05-E9D21C5B1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83958">
            <a:off x="1665113" y="1598433"/>
            <a:ext cx="360000" cy="3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F18A34-C291-2E48-24B5-C02FAAD9CC9D}"/>
              </a:ext>
            </a:extLst>
          </p:cNvPr>
          <p:cNvSpPr txBox="1"/>
          <p:nvPr/>
        </p:nvSpPr>
        <p:spPr>
          <a:xfrm>
            <a:off x="5955979" y="1644078"/>
            <a:ext cx="5191096" cy="315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55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 – 500 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2DEC84-A55E-7443-AF66-EB1A8CEF0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046" y="0"/>
            <a:ext cx="2606954" cy="1296000"/>
          </a:xfrm>
          <a:prstGeom prst="rect">
            <a:avLst/>
          </a:prstGeom>
        </p:spPr>
      </p:pic>
      <p:pic>
        <p:nvPicPr>
          <p:cNvPr id="16" name="Graphique 38" descr="Satellite avec un remplissage uni">
            <a:extLst>
              <a:ext uri="{FF2B5EF4-FFF2-40B4-BE49-F238E27FC236}">
                <a16:creationId xmlns:a16="http://schemas.microsoft.com/office/drawing/2014/main" id="{2A748373-87AC-09C2-6B60-41DCF76645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79346" y="1603273"/>
            <a:ext cx="360000" cy="3600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B925729-7740-1E8F-B01E-1591F177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11639550" cy="4986337"/>
          </a:xfrm>
        </p:spPr>
        <p:txBody>
          <a:bodyPr/>
          <a:lstStyle/>
          <a:p>
            <a:r>
              <a:rPr lang="en-US" dirty="0"/>
              <a:t>Flight over the soda ash plant of Rosignano in spring 2022</a:t>
            </a:r>
          </a:p>
        </p:txBody>
      </p:sp>
    </p:spTree>
    <p:extLst>
      <p:ext uri="{BB962C8B-B14F-4D97-AF65-F5344CB8AC3E}">
        <p14:creationId xmlns:p14="http://schemas.microsoft.com/office/powerpoint/2010/main" val="2482957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897A-D1ED-1688-C431-EEC7BF17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Mantua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9C01A-EBCB-879F-BCEA-C211AB4D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6" y="1190626"/>
            <a:ext cx="6443642" cy="4986337"/>
          </a:xfrm>
        </p:spPr>
        <p:txBody>
          <a:bodyPr/>
          <a:lstStyle/>
          <a:p>
            <a:r>
              <a:rPr lang="en-US" dirty="0"/>
              <a:t>Flight over the agricultural area of Mantua in spring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CAF70-FBFC-C918-0281-40F88111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2C6B0-C29C-852C-9137-4051A66B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B17A452-3AC0-449B-2406-8D13EAB3F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999" y="1757688"/>
            <a:ext cx="8320002" cy="390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80CCD-DC12-4C12-AA30-33D9CB41BA7C}"/>
              </a:ext>
            </a:extLst>
          </p:cNvPr>
          <p:cNvSpPr txBox="1"/>
          <p:nvPr/>
        </p:nvSpPr>
        <p:spPr>
          <a:xfrm>
            <a:off x="1935999" y="52980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distribution from 2 years of IASI measurements </a:t>
            </a:r>
          </a:p>
        </p:txBody>
      </p:sp>
    </p:spTree>
    <p:extLst>
      <p:ext uri="{BB962C8B-B14F-4D97-AF65-F5344CB8AC3E}">
        <p14:creationId xmlns:p14="http://schemas.microsoft.com/office/powerpoint/2010/main" val="1666257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897A-D1ED-1688-C431-EEC7BF17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Mantua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9C01A-EBCB-879F-BCEA-C211AB4D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6" y="1190626"/>
            <a:ext cx="6443642" cy="4986337"/>
          </a:xfrm>
        </p:spPr>
        <p:txBody>
          <a:bodyPr/>
          <a:lstStyle/>
          <a:p>
            <a:r>
              <a:rPr lang="en-US" dirty="0"/>
              <a:t>Flight over the agricultural area of Mantua in spring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CAF70-FBFC-C918-0281-40F88111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2C6B0-C29C-852C-9137-4051A66B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A3706-B8A1-DF65-22C5-D60C5CC0B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5977" r="6367" b="6892"/>
          <a:stretch/>
        </p:blipFill>
        <p:spPr>
          <a:xfrm>
            <a:off x="4722677" y="3088013"/>
            <a:ext cx="7457440" cy="336421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AD659-7CB9-EFC6-756D-170E246E9C4E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6544487" y="3055876"/>
            <a:ext cx="365819" cy="76528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7F773B-F0D3-95A9-9B7C-84A3864529A7}"/>
              </a:ext>
            </a:extLst>
          </p:cNvPr>
          <p:cNvSpPr txBox="1"/>
          <p:nvPr/>
        </p:nvSpPr>
        <p:spPr>
          <a:xfrm>
            <a:off x="6651750" y="1390125"/>
            <a:ext cx="136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CF9F93-8C34-CA8B-42AD-5B9197C88CF6}"/>
              </a:ext>
            </a:extLst>
          </p:cNvPr>
          <p:cNvSpPr/>
          <p:nvPr/>
        </p:nvSpPr>
        <p:spPr>
          <a:xfrm>
            <a:off x="9400032" y="4749165"/>
            <a:ext cx="218313" cy="2054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9A4C4F-7321-E4DA-A1EB-E45F739D1DB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663440" y="3676850"/>
            <a:ext cx="251541" cy="61596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38A39D-5D04-E8A1-AFBB-0203886714A3}"/>
              </a:ext>
            </a:extLst>
          </p:cNvPr>
          <p:cNvSpPr txBox="1"/>
          <p:nvPr/>
        </p:nvSpPr>
        <p:spPr>
          <a:xfrm>
            <a:off x="3254315" y="2058446"/>
            <a:ext cx="1373016" cy="36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0F79C-C521-E1B8-A734-45F726644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t="18241" r="9491" b="14581"/>
          <a:stretch/>
        </p:blipFill>
        <p:spPr>
          <a:xfrm>
            <a:off x="3230449" y="2427517"/>
            <a:ext cx="1432991" cy="24986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FAD286-866A-E781-A203-6B7B6FEF09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13008" r="9416" b="18833"/>
          <a:stretch/>
        </p:blipFill>
        <p:spPr>
          <a:xfrm>
            <a:off x="5803401" y="1759457"/>
            <a:ext cx="2213810" cy="12964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05B565-2479-3174-6E00-2513BC68B236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8713470" y="3047086"/>
            <a:ext cx="1034935" cy="138775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98CA5F0-A826-6EBA-20F7-2DBA668204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12387" r="11411" b="38357"/>
          <a:stretch/>
        </p:blipFill>
        <p:spPr>
          <a:xfrm>
            <a:off x="8490899" y="1751086"/>
            <a:ext cx="2515011" cy="12960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9540266-941C-E738-EE71-2BABF43BB4F2}"/>
              </a:ext>
            </a:extLst>
          </p:cNvPr>
          <p:cNvSpPr txBox="1"/>
          <p:nvPr/>
        </p:nvSpPr>
        <p:spPr>
          <a:xfrm>
            <a:off x="8490062" y="1384359"/>
            <a:ext cx="251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2FB9B7-4545-D643-848B-73AAD115E1CC}"/>
              </a:ext>
            </a:extLst>
          </p:cNvPr>
          <p:cNvCxnSpPr>
            <a:cxnSpLocks/>
          </p:cNvCxnSpPr>
          <p:nvPr/>
        </p:nvCxnSpPr>
        <p:spPr>
          <a:xfrm flipV="1">
            <a:off x="3110651" y="4851911"/>
            <a:ext cx="6241629" cy="3049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97FE709-125D-AEB2-063E-993F769AE8C7}"/>
              </a:ext>
            </a:extLst>
          </p:cNvPr>
          <p:cNvSpPr txBox="1"/>
          <p:nvPr/>
        </p:nvSpPr>
        <p:spPr>
          <a:xfrm>
            <a:off x="-38139" y="2989177"/>
            <a:ext cx="194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F27724-7AC3-FF69-0413-FAE437C87582}"/>
              </a:ext>
            </a:extLst>
          </p:cNvPr>
          <p:cNvSpPr txBox="1"/>
          <p:nvPr/>
        </p:nvSpPr>
        <p:spPr>
          <a:xfrm>
            <a:off x="90313" y="6114908"/>
            <a:ext cx="301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Chipboard producing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0C9193A-5456-5D08-B1D5-2B44EA5CC7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7683" r="9588" b="11251"/>
          <a:stretch/>
        </p:blipFill>
        <p:spPr>
          <a:xfrm>
            <a:off x="90312" y="3445203"/>
            <a:ext cx="3000019" cy="25741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6F5C4E4-3680-D45E-7F35-C9B4B26EF6D1}"/>
              </a:ext>
            </a:extLst>
          </p:cNvPr>
          <p:cNvCxnSpPr>
            <a:cxnSpLocks/>
          </p:cNvCxnSpPr>
          <p:nvPr/>
        </p:nvCxnSpPr>
        <p:spPr>
          <a:xfrm>
            <a:off x="1371397" y="3214487"/>
            <a:ext cx="944673" cy="5399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3807BBB-666A-C8F7-D51B-F3982A3BC814}"/>
              </a:ext>
            </a:extLst>
          </p:cNvPr>
          <p:cNvCxnSpPr>
            <a:cxnSpLocks/>
          </p:cNvCxnSpPr>
          <p:nvPr/>
        </p:nvCxnSpPr>
        <p:spPr>
          <a:xfrm flipV="1">
            <a:off x="1198880" y="5740714"/>
            <a:ext cx="172517" cy="4362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5B17A452-3AC0-449B-2406-8D13EAB3F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4049" y="0"/>
            <a:ext cx="2757951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5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7A3706-B8A1-DF65-22C5-D60C5CC0B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6193" r="6656" b="6892"/>
          <a:stretch/>
        </p:blipFill>
        <p:spPr>
          <a:xfrm>
            <a:off x="4722677" y="3096348"/>
            <a:ext cx="7431223" cy="3355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BA9B31-A770-2387-A678-08722CE25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6423" r="14152" b="6569"/>
          <a:stretch/>
        </p:blipFill>
        <p:spPr>
          <a:xfrm>
            <a:off x="4718867" y="3105138"/>
            <a:ext cx="6753805" cy="33642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CD6649-BC1C-F74A-7CBF-D1B62A1BEC73}"/>
              </a:ext>
            </a:extLst>
          </p:cNvPr>
          <p:cNvSpPr txBox="1"/>
          <p:nvPr/>
        </p:nvSpPr>
        <p:spPr>
          <a:xfrm>
            <a:off x="9885027" y="3159491"/>
            <a:ext cx="158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 – 500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3897A-D1ED-1688-C431-EEC7BF17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Mantua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9C01A-EBCB-879F-BCEA-C211AB4D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6" y="1190626"/>
            <a:ext cx="6443642" cy="4986337"/>
          </a:xfrm>
        </p:spPr>
        <p:txBody>
          <a:bodyPr/>
          <a:lstStyle/>
          <a:p>
            <a:r>
              <a:rPr lang="en-US" dirty="0"/>
              <a:t>Flight over the agricultural area of Mantua in spring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CAF70-FBFC-C918-0281-40F88111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2C6B0-C29C-852C-9137-4051A66B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AD659-7CB9-EFC6-756D-170E246E9C4E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6544487" y="3055876"/>
            <a:ext cx="365819" cy="76528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7F773B-F0D3-95A9-9B7C-84A3864529A7}"/>
              </a:ext>
            </a:extLst>
          </p:cNvPr>
          <p:cNvSpPr txBox="1"/>
          <p:nvPr/>
        </p:nvSpPr>
        <p:spPr>
          <a:xfrm>
            <a:off x="6651750" y="1390125"/>
            <a:ext cx="136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CF9F93-8C34-CA8B-42AD-5B9197C88CF6}"/>
              </a:ext>
            </a:extLst>
          </p:cNvPr>
          <p:cNvSpPr/>
          <p:nvPr/>
        </p:nvSpPr>
        <p:spPr>
          <a:xfrm>
            <a:off x="9400032" y="4749165"/>
            <a:ext cx="218313" cy="2054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5DCC55-02D8-1436-26CA-A3883912C6FC}"/>
              </a:ext>
            </a:extLst>
          </p:cNvPr>
          <p:cNvCxnSpPr>
            <a:cxnSpLocks/>
          </p:cNvCxnSpPr>
          <p:nvPr/>
        </p:nvCxnSpPr>
        <p:spPr>
          <a:xfrm flipV="1">
            <a:off x="3110651" y="4851911"/>
            <a:ext cx="6241629" cy="3049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D3BE64-8C00-148A-F453-619BFEDCA4B3}"/>
              </a:ext>
            </a:extLst>
          </p:cNvPr>
          <p:cNvSpPr txBox="1"/>
          <p:nvPr/>
        </p:nvSpPr>
        <p:spPr>
          <a:xfrm>
            <a:off x="-38139" y="2989177"/>
            <a:ext cx="194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9A4C4F-7321-E4DA-A1EB-E45F739D1DB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663440" y="3676850"/>
            <a:ext cx="251541" cy="61596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38A39D-5D04-E8A1-AFBB-0203886714A3}"/>
              </a:ext>
            </a:extLst>
          </p:cNvPr>
          <p:cNvSpPr txBox="1"/>
          <p:nvPr/>
        </p:nvSpPr>
        <p:spPr>
          <a:xfrm>
            <a:off x="3254315" y="2058446"/>
            <a:ext cx="1373016" cy="36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0F79C-C521-E1B8-A734-45F7266449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t="18241" r="9491" b="14581"/>
          <a:stretch/>
        </p:blipFill>
        <p:spPr>
          <a:xfrm>
            <a:off x="3230449" y="2427517"/>
            <a:ext cx="1432991" cy="24986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FAD286-866A-E781-A203-6B7B6FEF09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13008" r="9416" b="18833"/>
          <a:stretch/>
        </p:blipFill>
        <p:spPr>
          <a:xfrm>
            <a:off x="5803401" y="1759457"/>
            <a:ext cx="2213810" cy="12964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8724D4-B188-F404-60E3-50DA5E4315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7683" r="9588" b="11251"/>
          <a:stretch/>
        </p:blipFill>
        <p:spPr>
          <a:xfrm>
            <a:off x="90312" y="3445203"/>
            <a:ext cx="3000019" cy="25741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297976-955A-439C-7F12-A91FDDAC3F0D}"/>
              </a:ext>
            </a:extLst>
          </p:cNvPr>
          <p:cNvCxnSpPr>
            <a:cxnSpLocks/>
          </p:cNvCxnSpPr>
          <p:nvPr/>
        </p:nvCxnSpPr>
        <p:spPr>
          <a:xfrm>
            <a:off x="1371397" y="3214487"/>
            <a:ext cx="944673" cy="5399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05B565-2479-3174-6E00-2513BC68B236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8713470" y="3047086"/>
            <a:ext cx="1034935" cy="138775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98CA5F0-A826-6EBA-20F7-2DBA668204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12387" r="11411" b="38357"/>
          <a:stretch/>
        </p:blipFill>
        <p:spPr>
          <a:xfrm>
            <a:off x="8490899" y="1751086"/>
            <a:ext cx="2515011" cy="12960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9540266-941C-E738-EE71-2BABF43BB4F2}"/>
              </a:ext>
            </a:extLst>
          </p:cNvPr>
          <p:cNvSpPr txBox="1"/>
          <p:nvPr/>
        </p:nvSpPr>
        <p:spPr>
          <a:xfrm>
            <a:off x="8490062" y="1384359"/>
            <a:ext cx="251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phique 38" descr="Satellite avec un remplissage uni">
            <a:extLst>
              <a:ext uri="{FF2B5EF4-FFF2-40B4-BE49-F238E27FC236}">
                <a16:creationId xmlns:a16="http://schemas.microsoft.com/office/drawing/2014/main" id="{65466803-5859-89E5-7272-795FB24B0E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17535" y="3133380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6A700BB-F5E8-4EF9-008E-8044E6EEAB4B}"/>
              </a:ext>
            </a:extLst>
          </p:cNvPr>
          <p:cNvSpPr txBox="1"/>
          <p:nvPr/>
        </p:nvSpPr>
        <p:spPr>
          <a:xfrm>
            <a:off x="90313" y="6114908"/>
            <a:ext cx="301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Chipboard producing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EC6EF32-86B0-FD82-234B-2ACAB52274C8}"/>
              </a:ext>
            </a:extLst>
          </p:cNvPr>
          <p:cNvCxnSpPr>
            <a:cxnSpLocks/>
          </p:cNvCxnSpPr>
          <p:nvPr/>
        </p:nvCxnSpPr>
        <p:spPr>
          <a:xfrm flipV="1">
            <a:off x="1198880" y="5740714"/>
            <a:ext cx="172517" cy="4362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5944808-D498-6408-2258-E89B99114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4049" y="0"/>
            <a:ext cx="2757951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35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1887-D367-3511-7C54-9A30A3D2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Mantua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8B54D-2009-0A9B-2C62-291BA1B93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Flight over Mantua during nighttime</a:t>
            </a:r>
          </a:p>
          <a:p>
            <a:r>
              <a:rPr lang="en-US" dirty="0"/>
              <a:t>What is expected :</a:t>
            </a:r>
          </a:p>
          <a:p>
            <a:pPr marL="720000" lvl="1" indent="-432000">
              <a:buFont typeface="Arial" panose="020B0604020202020204" pitchFamily="34" charset="0"/>
              <a:buChar char="→"/>
            </a:pPr>
            <a:r>
              <a:rPr lang="en-US" dirty="0">
                <a:sym typeface="Wingdings" panose="05000000000000000000" pitchFamily="2" charset="2"/>
              </a:rPr>
              <a:t>TC = </a:t>
            </a:r>
            <a:r>
              <a:rPr lang="en-US" dirty="0" err="1">
                <a:sym typeface="Wingdings" panose="05000000000000000000" pitchFamily="2" charset="2"/>
              </a:rPr>
              <a:t>T</a:t>
            </a:r>
            <a:r>
              <a:rPr lang="en-US" baseline="-25000" dirty="0" err="1">
                <a:sym typeface="Wingdings" panose="05000000000000000000" pitchFamily="2" charset="2"/>
              </a:rPr>
              <a:t>surf</a:t>
            </a:r>
            <a:r>
              <a:rPr lang="en-US" dirty="0">
                <a:sym typeface="Wingdings" panose="05000000000000000000" pitchFamily="2" charset="2"/>
              </a:rPr>
              <a:t> – </a:t>
            </a:r>
            <a:r>
              <a:rPr lang="en-US" dirty="0" err="1">
                <a:sym typeface="Wingdings" panose="05000000000000000000" pitchFamily="2" charset="2"/>
              </a:rPr>
              <a:t>T</a:t>
            </a:r>
            <a:r>
              <a:rPr lang="en-US" baseline="-25000" dirty="0" err="1">
                <a:sym typeface="Wingdings" panose="05000000000000000000" pitchFamily="2" charset="2"/>
              </a:rPr>
              <a:t>air</a:t>
            </a:r>
            <a:r>
              <a:rPr lang="en-US" dirty="0">
                <a:sym typeface="Wingdings" panose="05000000000000000000" pitchFamily="2" charset="2"/>
              </a:rPr>
              <a:t> &lt; 0</a:t>
            </a:r>
          </a:p>
          <a:p>
            <a:pPr marL="720000" lvl="1" indent="-432000">
              <a:buFont typeface="Arial" panose="020B0604020202020204" pitchFamily="34" charset="0"/>
              <a:buChar char="→"/>
            </a:pPr>
            <a:r>
              <a:rPr lang="en-US" dirty="0">
                <a:sym typeface="Wingdings" panose="05000000000000000000" pitchFamily="2" charset="2"/>
              </a:rPr>
              <a:t>Emission spectra</a:t>
            </a:r>
          </a:p>
          <a:p>
            <a:pPr marL="720000" lvl="1" indent="-432000">
              <a:buFont typeface="Arial" panose="020B0604020202020204" pitchFamily="34" charset="0"/>
              <a:buChar char="→"/>
            </a:pPr>
            <a:r>
              <a:rPr lang="en-US" dirty="0">
                <a:sym typeface="Wingdings" panose="05000000000000000000" pitchFamily="2" charset="2"/>
              </a:rPr>
              <a:t>HRI &lt; 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B46C2-9CAC-F8F5-C26B-C9779674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CCA5F-C95B-B783-B6CB-F9603EE1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2338B41-BC77-7A6C-D7AF-A204193FA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t="6599" b="9957"/>
          <a:stretch/>
        </p:blipFill>
        <p:spPr>
          <a:xfrm>
            <a:off x="8254590" y="1689100"/>
            <a:ext cx="4062533" cy="46958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1FD365-6783-7AB3-093D-1308F538F2A6}"/>
              </a:ext>
            </a:extLst>
          </p:cNvPr>
          <p:cNvGrpSpPr/>
          <p:nvPr/>
        </p:nvGrpSpPr>
        <p:grpSpPr>
          <a:xfrm>
            <a:off x="4228449" y="1689100"/>
            <a:ext cx="3924952" cy="4695825"/>
            <a:chOff x="4228449" y="1689100"/>
            <a:chExt cx="3924952" cy="46958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D6B91F-14AD-CCBA-6C2F-B31A385CA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t="6752" r="4235" b="9804"/>
            <a:stretch/>
          </p:blipFill>
          <p:spPr>
            <a:xfrm>
              <a:off x="4228449" y="1689100"/>
              <a:ext cx="3924952" cy="46958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9FC41B-84EA-4AB4-846B-7EE70473929D}"/>
                </a:ext>
              </a:extLst>
            </p:cNvPr>
            <p:cNvSpPr txBox="1"/>
            <p:nvPr/>
          </p:nvSpPr>
          <p:spPr>
            <a:xfrm>
              <a:off x="4394200" y="2105026"/>
              <a:ext cx="1284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TC</a:t>
              </a:r>
            </a:p>
            <a:p>
              <a:pPr algn="ctr" font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- 5.55 K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B1B31C-08B3-0BF5-1701-A9FEA5421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t="5572" r="7506" b="8270"/>
          <a:stretch/>
        </p:blipFill>
        <p:spPr>
          <a:xfrm>
            <a:off x="151766" y="4255532"/>
            <a:ext cx="4007484" cy="21293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F4EF42-A92C-3843-5EF8-19590B682A73}"/>
              </a:ext>
            </a:extLst>
          </p:cNvPr>
          <p:cNvSpPr txBox="1"/>
          <p:nvPr/>
        </p:nvSpPr>
        <p:spPr>
          <a:xfrm>
            <a:off x="221357" y="3961684"/>
            <a:ext cx="341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 measurements</a:t>
            </a:r>
            <a:endParaRPr lang="en-US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41123E-A358-184A-A56F-D83009D26B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5" r="-1"/>
          <a:stretch/>
        </p:blipFill>
        <p:spPr>
          <a:xfrm>
            <a:off x="9434049" y="0"/>
            <a:ext cx="2757951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8320-CA56-68C9-7223-969B1888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observations of 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823CA-A64A-D759-41ED-4EC34DC2D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1190626"/>
            <a:ext cx="11915775" cy="4986337"/>
          </a:xfrm>
        </p:spPr>
        <p:txBody>
          <a:bodyPr/>
          <a:lstStyle/>
          <a:p>
            <a:r>
              <a:rPr lang="en-US" dirty="0"/>
              <a:t>Global distribution of NH</a:t>
            </a:r>
            <a:r>
              <a:rPr lang="en-US" baseline="-25000" dirty="0"/>
              <a:t>3</a:t>
            </a:r>
            <a:r>
              <a:rPr lang="en-US" dirty="0"/>
              <a:t> columns from 11 years of IASI measurements </a:t>
            </a:r>
            <a:r>
              <a:rPr lang="en-US" dirty="0">
                <a:sym typeface="Wingdings" panose="05000000000000000000" pitchFamily="2" charset="2"/>
              </a:rPr>
              <a:t> i</a:t>
            </a:r>
            <a:r>
              <a:rPr lang="en-US" dirty="0"/>
              <a:t>mportance of point 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1A998-7807-D274-CC32-A26D0A2A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EUFAR – Aircraft observations of 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46C05-6B04-2EA3-25DE-E0A108A1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DF08F-DF3E-F6E3-84D8-2D005D1D5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42" b="2677"/>
          <a:stretch/>
        </p:blipFill>
        <p:spPr>
          <a:xfrm>
            <a:off x="2091713" y="2223692"/>
            <a:ext cx="8008574" cy="4083717"/>
          </a:xfrm>
          <a:prstGeom prst="rect">
            <a:avLst/>
          </a:prstGeom>
        </p:spPr>
      </p:pic>
      <p:sp>
        <p:nvSpPr>
          <p:cNvPr id="7" name="ZoneTexte 13">
            <a:extLst>
              <a:ext uri="{FF2B5EF4-FFF2-40B4-BE49-F238E27FC236}">
                <a16:creationId xmlns:a16="http://schemas.microsoft.com/office/drawing/2014/main" id="{CFFA8920-8EA8-89DE-4D4B-321D59AF99A4}"/>
              </a:ext>
            </a:extLst>
          </p:cNvPr>
          <p:cNvSpPr txBox="1"/>
          <p:nvPr/>
        </p:nvSpPr>
        <p:spPr>
          <a:xfrm>
            <a:off x="8978495" y="6147152"/>
            <a:ext cx="305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cs typeface="Arial" panose="020B0604020202020204" pitchFamily="34" charset="0"/>
              </a:rPr>
              <a:t>Van Damme, M. et al. (2018). Industrial and agricultural ammonia point sources exposed. </a:t>
            </a:r>
            <a:r>
              <a:rPr lang="en-US" sz="900" i="1" dirty="0">
                <a:cs typeface="Arial" panose="020B0604020202020204" pitchFamily="34" charset="0"/>
              </a:rPr>
              <a:t>Nature</a:t>
            </a:r>
            <a:r>
              <a:rPr lang="en-US" sz="900" dirty="0">
                <a:cs typeface="Arial" panose="020B0604020202020204" pitchFamily="34" charset="0"/>
              </a:rPr>
              <a:t>, 564(7734): 99–103.</a:t>
            </a:r>
            <a:endParaRPr lang="fr-BE" sz="900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24">
            <a:extLst>
              <a:ext uri="{FF2B5EF4-FFF2-40B4-BE49-F238E27FC236}">
                <a16:creationId xmlns:a16="http://schemas.microsoft.com/office/drawing/2014/main" id="{8AFD46F5-06E5-B91F-6A1B-2FB44F07A4A1}"/>
              </a:ext>
            </a:extLst>
          </p:cNvPr>
          <p:cNvCxnSpPr>
            <a:cxnSpLocks/>
          </p:cNvCxnSpPr>
          <p:nvPr/>
        </p:nvCxnSpPr>
        <p:spPr>
          <a:xfrm flipH="1">
            <a:off x="7228715" y="3408666"/>
            <a:ext cx="3138882" cy="103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8">
            <a:extLst>
              <a:ext uri="{FF2B5EF4-FFF2-40B4-BE49-F238E27FC236}">
                <a16:creationId xmlns:a16="http://schemas.microsoft.com/office/drawing/2014/main" id="{97284BBA-EE88-DE71-268D-0955B6639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724"/>
          <a:stretch/>
        </p:blipFill>
        <p:spPr>
          <a:xfrm>
            <a:off x="10095568" y="4274137"/>
            <a:ext cx="1874214" cy="1687549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DD0637BB-C8D9-E5C1-D40E-EA71FD149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8" t="1030" r="2654" b="53772"/>
          <a:stretch/>
        </p:blipFill>
        <p:spPr>
          <a:xfrm>
            <a:off x="10335513" y="2599464"/>
            <a:ext cx="1611409" cy="16184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DFBBFCE3-3DAF-78E5-50ED-012AA21F1646}"/>
              </a:ext>
            </a:extLst>
          </p:cNvPr>
          <p:cNvSpPr txBox="1"/>
          <p:nvPr/>
        </p:nvSpPr>
        <p:spPr>
          <a:xfrm>
            <a:off x="10090434" y="2284776"/>
            <a:ext cx="2101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 plant</a:t>
            </a:r>
          </a:p>
        </p:txBody>
      </p:sp>
      <p:pic>
        <p:nvPicPr>
          <p:cNvPr id="12" name="Image 25">
            <a:extLst>
              <a:ext uri="{FF2B5EF4-FFF2-40B4-BE49-F238E27FC236}">
                <a16:creationId xmlns:a16="http://schemas.microsoft.com/office/drawing/2014/main" id="{9DDB0A7C-57EF-2767-D96E-B4FCE45B0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724"/>
          <a:stretch/>
        </p:blipFill>
        <p:spPr>
          <a:xfrm>
            <a:off x="200444" y="4245940"/>
            <a:ext cx="1697023" cy="1663468"/>
          </a:xfrm>
          <a:prstGeom prst="rect">
            <a:avLst/>
          </a:prstGeom>
        </p:spPr>
      </p:pic>
      <p:cxnSp>
        <p:nvCxnSpPr>
          <p:cNvPr id="13" name="Straight Arrow Connector 24">
            <a:extLst>
              <a:ext uri="{FF2B5EF4-FFF2-40B4-BE49-F238E27FC236}">
                <a16:creationId xmlns:a16="http://schemas.microsoft.com/office/drawing/2014/main" id="{C134BD6D-1CD6-BCAF-39EF-94000D1C3CE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844085" y="3336274"/>
            <a:ext cx="2587187" cy="12162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28">
            <a:extLst>
              <a:ext uri="{FF2B5EF4-FFF2-40B4-BE49-F238E27FC236}">
                <a16:creationId xmlns:a16="http://schemas.microsoft.com/office/drawing/2014/main" id="{26D925C4-FD9C-F27D-B337-F6BBC0690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9" t="1533" r="3214" b="53450"/>
          <a:stretch/>
        </p:blipFill>
        <p:spPr>
          <a:xfrm>
            <a:off x="249994" y="2546078"/>
            <a:ext cx="1594091" cy="158039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2B423A3E-FECB-5E1E-D2B8-58BB0E275D71}"/>
              </a:ext>
            </a:extLst>
          </p:cNvPr>
          <p:cNvSpPr txBox="1"/>
          <p:nvPr/>
        </p:nvSpPr>
        <p:spPr>
          <a:xfrm>
            <a:off x="157120" y="2223692"/>
            <a:ext cx="1777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Poultry housing</a:t>
            </a:r>
          </a:p>
        </p:txBody>
      </p:sp>
      <p:pic>
        <p:nvPicPr>
          <p:cNvPr id="16" name="Picture 15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D1F33784-E3FC-9E74-573A-08928391B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597" y="106306"/>
            <a:ext cx="1757728" cy="10409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0E4ADC-9904-5740-7D6F-D18EFAEAB13D}"/>
              </a:ext>
            </a:extLst>
          </p:cNvPr>
          <p:cNvSpPr txBox="1"/>
          <p:nvPr/>
        </p:nvSpPr>
        <p:spPr>
          <a:xfrm>
            <a:off x="9711254" y="-9378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2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 sounder</a:t>
            </a:r>
          </a:p>
        </p:txBody>
      </p:sp>
    </p:spTree>
    <p:extLst>
      <p:ext uri="{BB962C8B-B14F-4D97-AF65-F5344CB8AC3E}">
        <p14:creationId xmlns:p14="http://schemas.microsoft.com/office/powerpoint/2010/main" val="24503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00247-BAA9-600D-8E54-28606500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Parma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05C94-1518-6EB1-FECB-E215A507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4184866" cy="4986337"/>
          </a:xfrm>
        </p:spPr>
        <p:txBody>
          <a:bodyPr/>
          <a:lstStyle/>
          <a:p>
            <a:r>
              <a:rPr lang="en-US" dirty="0"/>
              <a:t>Flight over the region of Parma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FF5F5-732F-4C8C-395F-A413D6E6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AF3DB-9409-A10B-7C9E-349DA50C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34486-D025-4C47-04EE-BE9A42727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71" y="2105026"/>
            <a:ext cx="8120458" cy="3777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79AB8-EDDC-4387-53F5-5AA60485FF70}"/>
              </a:ext>
            </a:extLst>
          </p:cNvPr>
          <p:cNvSpPr txBox="1"/>
          <p:nvPr/>
        </p:nvSpPr>
        <p:spPr>
          <a:xfrm>
            <a:off x="2035772" y="5236539"/>
            <a:ext cx="2881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distribution from 2 years of IASI measurements </a:t>
            </a:r>
          </a:p>
        </p:txBody>
      </p:sp>
    </p:spTree>
    <p:extLst>
      <p:ext uri="{BB962C8B-B14F-4D97-AF65-F5344CB8AC3E}">
        <p14:creationId xmlns:p14="http://schemas.microsoft.com/office/powerpoint/2010/main" val="2669549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74B006-42F1-F394-6FCD-14F4A4CDB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7028" b="10218"/>
          <a:stretch/>
        </p:blipFill>
        <p:spPr>
          <a:xfrm>
            <a:off x="5307203" y="257176"/>
            <a:ext cx="2107627" cy="6213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00247-BAA9-600D-8E54-28606500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Parma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05C94-1518-6EB1-FECB-E215A507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4184866" cy="4986337"/>
          </a:xfrm>
        </p:spPr>
        <p:txBody>
          <a:bodyPr/>
          <a:lstStyle/>
          <a:p>
            <a:r>
              <a:rPr lang="en-US" dirty="0"/>
              <a:t>Flight over the region of Parma</a:t>
            </a:r>
          </a:p>
          <a:p>
            <a:r>
              <a:rPr lang="en-US" dirty="0"/>
              <a:t>Gradient of NH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FF5F5-732F-4C8C-395F-A413D6E6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AF3DB-9409-A10B-7C9E-349DA50C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34486-D025-4C47-04EE-BE9A42727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254" y="0"/>
            <a:ext cx="2785746" cy="1296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CE844D-EEBF-DD54-89E1-4B0A1C3F5A98}"/>
              </a:ext>
            </a:extLst>
          </p:cNvPr>
          <p:cNvCxnSpPr>
            <a:cxnSpLocks/>
          </p:cNvCxnSpPr>
          <p:nvPr/>
        </p:nvCxnSpPr>
        <p:spPr>
          <a:xfrm flipH="1" flipV="1">
            <a:off x="6103429" y="3394230"/>
            <a:ext cx="4044971" cy="22047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439B64-4557-E4E2-29AA-526311C25C0F}"/>
              </a:ext>
            </a:extLst>
          </p:cNvPr>
          <p:cNvCxnSpPr>
            <a:cxnSpLocks/>
          </p:cNvCxnSpPr>
          <p:nvPr/>
        </p:nvCxnSpPr>
        <p:spPr>
          <a:xfrm flipH="1" flipV="1">
            <a:off x="6029325" y="423924"/>
            <a:ext cx="3783627" cy="131558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DEE46E-6262-41C1-6B30-E54C524B4D98}"/>
              </a:ext>
            </a:extLst>
          </p:cNvPr>
          <p:cNvCxnSpPr>
            <a:cxnSpLocks/>
          </p:cNvCxnSpPr>
          <p:nvPr/>
        </p:nvCxnSpPr>
        <p:spPr>
          <a:xfrm flipH="1" flipV="1">
            <a:off x="6162675" y="809625"/>
            <a:ext cx="3407636" cy="2469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519DB02-232A-8F69-C1D9-A1E25683B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10516" r="12103" b="24698"/>
          <a:stretch/>
        </p:blipFill>
        <p:spPr>
          <a:xfrm>
            <a:off x="10148400" y="4637162"/>
            <a:ext cx="1945664" cy="17711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8F6E46-9C97-AD1E-1950-17EA02A41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7351" r="9685" b="11943"/>
          <a:stretch/>
        </p:blipFill>
        <p:spPr>
          <a:xfrm>
            <a:off x="8844427" y="3097804"/>
            <a:ext cx="2150085" cy="190389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77AD58-6625-89FC-700B-C68B82732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10606" r="9568" b="15366"/>
          <a:stretch/>
        </p:blipFill>
        <p:spPr>
          <a:xfrm>
            <a:off x="9826295" y="1398625"/>
            <a:ext cx="1945664" cy="185167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75749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74B006-42F1-F394-6FCD-14F4A4CDB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7028" b="10218"/>
          <a:stretch/>
        </p:blipFill>
        <p:spPr>
          <a:xfrm>
            <a:off x="5307203" y="257176"/>
            <a:ext cx="2107627" cy="6213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34700-11AB-54AB-5D91-C834D21A6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6988" r="4829" b="10198"/>
          <a:stretch/>
        </p:blipFill>
        <p:spPr>
          <a:xfrm>
            <a:off x="6760113" y="259557"/>
            <a:ext cx="2040988" cy="623014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AD01843-9296-3EEA-9C50-B4AF61099379}"/>
              </a:ext>
            </a:extLst>
          </p:cNvPr>
          <p:cNvSpPr/>
          <p:nvPr/>
        </p:nvSpPr>
        <p:spPr>
          <a:xfrm>
            <a:off x="8138834" y="121444"/>
            <a:ext cx="567016" cy="30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00247-BAA9-600D-8E54-28606500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Parma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05C94-1518-6EB1-FECB-E215A507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4184866" cy="4986337"/>
          </a:xfrm>
        </p:spPr>
        <p:txBody>
          <a:bodyPr/>
          <a:lstStyle/>
          <a:p>
            <a:r>
              <a:rPr lang="en-US" dirty="0"/>
              <a:t>Flight over the region of Parma</a:t>
            </a:r>
          </a:p>
          <a:p>
            <a:r>
              <a:rPr lang="en-US" dirty="0"/>
              <a:t>Gradient of NH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FF5F5-732F-4C8C-395F-A413D6E6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AF3DB-9409-A10B-7C9E-349DA50C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34486-D025-4C47-04EE-BE9A42727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254" y="0"/>
            <a:ext cx="2785746" cy="129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5593D-5F47-6282-1313-2E6F46013A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5618"/>
          <a:stretch/>
        </p:blipFill>
        <p:spPr>
          <a:xfrm>
            <a:off x="276225" y="3471862"/>
            <a:ext cx="4777043" cy="2560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46B73-5674-9EEE-CFF4-16F5B38AD700}"/>
              </a:ext>
            </a:extLst>
          </p:cNvPr>
          <p:cNvSpPr txBox="1"/>
          <p:nvPr/>
        </p:nvSpPr>
        <p:spPr>
          <a:xfrm>
            <a:off x="358141" y="3192580"/>
            <a:ext cx="373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 measurements</a:t>
            </a:r>
            <a:endParaRPr lang="en-US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CE844D-EEBF-DD54-89E1-4B0A1C3F5A98}"/>
              </a:ext>
            </a:extLst>
          </p:cNvPr>
          <p:cNvCxnSpPr>
            <a:cxnSpLocks/>
          </p:cNvCxnSpPr>
          <p:nvPr/>
        </p:nvCxnSpPr>
        <p:spPr>
          <a:xfrm flipH="1" flipV="1">
            <a:off x="7624647" y="3352800"/>
            <a:ext cx="2523753" cy="22461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439B64-4557-E4E2-29AA-526311C25C0F}"/>
              </a:ext>
            </a:extLst>
          </p:cNvPr>
          <p:cNvCxnSpPr>
            <a:cxnSpLocks/>
          </p:cNvCxnSpPr>
          <p:nvPr/>
        </p:nvCxnSpPr>
        <p:spPr>
          <a:xfrm flipH="1" flipV="1">
            <a:off x="7524750" y="368300"/>
            <a:ext cx="2288202" cy="13712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DEE46E-6262-41C1-6B30-E54C524B4D98}"/>
              </a:ext>
            </a:extLst>
          </p:cNvPr>
          <p:cNvCxnSpPr>
            <a:cxnSpLocks/>
          </p:cNvCxnSpPr>
          <p:nvPr/>
        </p:nvCxnSpPr>
        <p:spPr>
          <a:xfrm flipH="1" flipV="1">
            <a:off x="7668765" y="828675"/>
            <a:ext cx="1901546" cy="24501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519DB02-232A-8F69-C1D9-A1E25683BE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10516" r="12103" b="24698"/>
          <a:stretch/>
        </p:blipFill>
        <p:spPr>
          <a:xfrm>
            <a:off x="10148400" y="4637162"/>
            <a:ext cx="1945664" cy="17711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8F6E46-9C97-AD1E-1950-17EA02A414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7351" r="9685" b="11943"/>
          <a:stretch/>
        </p:blipFill>
        <p:spPr>
          <a:xfrm>
            <a:off x="8844427" y="3097804"/>
            <a:ext cx="2150085" cy="190389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77AD58-6625-89FC-700B-C68B827321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10606" r="9568" b="15366"/>
          <a:stretch/>
        </p:blipFill>
        <p:spPr>
          <a:xfrm>
            <a:off x="9826295" y="1398625"/>
            <a:ext cx="1945664" cy="185167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1" name="Graphique 37" descr="Avion avec un remplissage uni">
            <a:extLst>
              <a:ext uri="{FF2B5EF4-FFF2-40B4-BE49-F238E27FC236}">
                <a16:creationId xmlns:a16="http://schemas.microsoft.com/office/drawing/2014/main" id="{1460BA52-579C-9AD0-0D65-4F945A8CA4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83958">
            <a:off x="4898336" y="-35114"/>
            <a:ext cx="360000" cy="36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03028C-020F-4F72-EA43-DD0F9A7EEDC6}"/>
              </a:ext>
            </a:extLst>
          </p:cNvPr>
          <p:cNvSpPr txBox="1"/>
          <p:nvPr/>
        </p:nvSpPr>
        <p:spPr>
          <a:xfrm>
            <a:off x="5117242" y="13345"/>
            <a:ext cx="165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55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NITROCAM - 12 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5A4C1F-5008-2BBB-51D2-98AF16744141}"/>
              </a:ext>
            </a:extLst>
          </p:cNvPr>
          <p:cNvSpPr txBox="1"/>
          <p:nvPr/>
        </p:nvSpPr>
        <p:spPr>
          <a:xfrm>
            <a:off x="6740825" y="7992"/>
            <a:ext cx="148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55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 - 500 m</a:t>
            </a:r>
          </a:p>
        </p:txBody>
      </p:sp>
      <p:pic>
        <p:nvPicPr>
          <p:cNvPr id="32" name="Graphique 38" descr="Satellite avec un remplissage uni">
            <a:extLst>
              <a:ext uri="{FF2B5EF4-FFF2-40B4-BE49-F238E27FC236}">
                <a16:creationId xmlns:a16="http://schemas.microsoft.com/office/drawing/2014/main" id="{BAE8CE77-D03E-6406-812F-9AEB698F2E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5491" y="92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08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B565A838-C6B4-C0C3-F501-716D94AE7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6805" r="4954" b="8889"/>
          <a:stretch/>
        </p:blipFill>
        <p:spPr>
          <a:xfrm>
            <a:off x="4367213" y="1443079"/>
            <a:ext cx="4014787" cy="509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9A110-7FD0-1F6A-C1C0-B6379D6B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Grosseto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8F03-6235-077E-A905-DE4F0C2A0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4675154" cy="4986337"/>
          </a:xfrm>
        </p:spPr>
        <p:txBody>
          <a:bodyPr/>
          <a:lstStyle/>
          <a:p>
            <a:r>
              <a:rPr lang="en-US" dirty="0"/>
              <a:t>Flight over a fertilizer experiment in Grosseto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4DC63-57E9-361E-D178-2700747A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76BC7-5C25-A1A3-5C7D-16758D12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5-Point Star 27">
            <a:extLst>
              <a:ext uri="{FF2B5EF4-FFF2-40B4-BE49-F238E27FC236}">
                <a16:creationId xmlns:a16="http://schemas.microsoft.com/office/drawing/2014/main" id="{336BC6EF-13E2-03FB-5B59-10D8C455139E}"/>
              </a:ext>
            </a:extLst>
          </p:cNvPr>
          <p:cNvSpPr/>
          <p:nvPr/>
        </p:nvSpPr>
        <p:spPr>
          <a:xfrm>
            <a:off x="6539143" y="3042124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D7864B0-EDAE-EA27-22D5-F9F57FC91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143" y="0"/>
            <a:ext cx="2200857" cy="129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B14C7-3A5F-770D-CD7E-FA770F3298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" r="17450" b="30198"/>
          <a:stretch/>
        </p:blipFill>
        <p:spPr>
          <a:xfrm>
            <a:off x="148374" y="2172326"/>
            <a:ext cx="2157946" cy="135926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79950-3EED-597F-F53C-8436F086D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82" y="3182797"/>
            <a:ext cx="2678222" cy="1506499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C0CAA3F-6698-53BE-E4F8-15B6B00691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4" y="4499552"/>
            <a:ext cx="2442426" cy="183181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2A7AAE-1CE3-6105-C4FA-04F68BE13AA5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306320" y="2851960"/>
            <a:ext cx="4180205" cy="23778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09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5708B-08DB-173A-317B-D88FA138F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6960" b="9707"/>
          <a:stretch/>
        </p:blipFill>
        <p:spPr>
          <a:xfrm>
            <a:off x="4513204" y="1447845"/>
            <a:ext cx="4092060" cy="5037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69A8B4-922E-4857-C0BC-4A1410C74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6960" b="9707"/>
          <a:stretch/>
        </p:blipFill>
        <p:spPr>
          <a:xfrm>
            <a:off x="7830766" y="1447845"/>
            <a:ext cx="4366799" cy="5037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9A110-7FD0-1F6A-C1C0-B6379D6B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flight – Grosseto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8F03-6235-077E-A905-DE4F0C2A0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4675154" cy="4986337"/>
          </a:xfrm>
        </p:spPr>
        <p:txBody>
          <a:bodyPr/>
          <a:lstStyle/>
          <a:p>
            <a:r>
              <a:rPr lang="en-US" dirty="0"/>
              <a:t>Flight over a fertilizer experiment in Grosseto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4DC63-57E9-361E-D178-2700747A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76BC7-5C25-A1A3-5C7D-16758D12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04113-F88A-9703-547D-B537E9C15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6970" r="9258" b="11030"/>
          <a:stretch/>
        </p:blipFill>
        <p:spPr>
          <a:xfrm>
            <a:off x="709056" y="2293133"/>
            <a:ext cx="3503139" cy="1977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5-Point Star 27">
            <a:extLst>
              <a:ext uri="{FF2B5EF4-FFF2-40B4-BE49-F238E27FC236}">
                <a16:creationId xmlns:a16="http://schemas.microsoft.com/office/drawing/2014/main" id="{336BC6EF-13E2-03FB-5B59-10D8C455139E}"/>
              </a:ext>
            </a:extLst>
          </p:cNvPr>
          <p:cNvSpPr/>
          <p:nvPr/>
        </p:nvSpPr>
        <p:spPr>
          <a:xfrm>
            <a:off x="6539143" y="3042124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ACAB4-DF42-4FE8-4F20-CA899EDA56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7397" r="9597" b="10968"/>
          <a:stretch/>
        </p:blipFill>
        <p:spPr>
          <a:xfrm>
            <a:off x="718784" y="4389964"/>
            <a:ext cx="3480906" cy="19770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7C2D39-11BB-DA84-F6A7-3534F72FC587}"/>
              </a:ext>
            </a:extLst>
          </p:cNvPr>
          <p:cNvCxnSpPr>
            <a:cxnSpLocks/>
          </p:cNvCxnSpPr>
          <p:nvPr/>
        </p:nvCxnSpPr>
        <p:spPr>
          <a:xfrm>
            <a:off x="4212195" y="2293133"/>
            <a:ext cx="2337514" cy="748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524CB0-1D88-65EA-CEDD-FB709E3DFDCB}"/>
              </a:ext>
            </a:extLst>
          </p:cNvPr>
          <p:cNvCxnSpPr>
            <a:cxnSpLocks/>
          </p:cNvCxnSpPr>
          <p:nvPr/>
        </p:nvCxnSpPr>
        <p:spPr>
          <a:xfrm flipV="1">
            <a:off x="4212195" y="3168015"/>
            <a:ext cx="2337514" cy="11092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29">
            <a:extLst>
              <a:ext uri="{FF2B5EF4-FFF2-40B4-BE49-F238E27FC236}">
                <a16:creationId xmlns:a16="http://schemas.microsoft.com/office/drawing/2014/main" id="{B10FC7B3-AECB-2178-93BF-3FE20116013F}"/>
              </a:ext>
            </a:extLst>
          </p:cNvPr>
          <p:cNvSpPr/>
          <p:nvPr/>
        </p:nvSpPr>
        <p:spPr>
          <a:xfrm>
            <a:off x="1037020" y="4731263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F85174-8E5A-992E-D6A7-6701A7A4AA12}"/>
              </a:ext>
            </a:extLst>
          </p:cNvPr>
          <p:cNvCxnSpPr>
            <a:cxnSpLocks/>
          </p:cNvCxnSpPr>
          <p:nvPr/>
        </p:nvCxnSpPr>
        <p:spPr>
          <a:xfrm flipH="1">
            <a:off x="1091020" y="3175827"/>
            <a:ext cx="133368" cy="1495530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5-Point Star 27">
            <a:extLst>
              <a:ext uri="{FF2B5EF4-FFF2-40B4-BE49-F238E27FC236}">
                <a16:creationId xmlns:a16="http://schemas.microsoft.com/office/drawing/2014/main" id="{B3120E79-D2B8-1BB4-7D99-B3E133EFFBC6}"/>
              </a:ext>
            </a:extLst>
          </p:cNvPr>
          <p:cNvSpPr/>
          <p:nvPr/>
        </p:nvSpPr>
        <p:spPr>
          <a:xfrm>
            <a:off x="10109519" y="3042646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16493B-7EE0-5B0E-F04C-BBC0AF260CC5}"/>
              </a:ext>
            </a:extLst>
          </p:cNvPr>
          <p:cNvSpPr txBox="1"/>
          <p:nvPr/>
        </p:nvSpPr>
        <p:spPr>
          <a:xfrm>
            <a:off x="4867275" y="1174540"/>
            <a:ext cx="293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55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NITROCAM – 12 m</a:t>
            </a:r>
          </a:p>
        </p:txBody>
      </p:sp>
      <p:pic>
        <p:nvPicPr>
          <p:cNvPr id="28" name="Graphique 37" descr="Avion avec un remplissage uni">
            <a:extLst>
              <a:ext uri="{FF2B5EF4-FFF2-40B4-BE49-F238E27FC236}">
                <a16:creationId xmlns:a16="http://schemas.microsoft.com/office/drawing/2014/main" id="{C54DB442-194A-D58E-6D5D-6828FDA52E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83958">
            <a:off x="4546439" y="1112695"/>
            <a:ext cx="360000" cy="360000"/>
          </a:xfrm>
          <a:prstGeom prst="rect">
            <a:avLst/>
          </a:prstGeom>
        </p:spPr>
      </p:pic>
      <p:pic>
        <p:nvPicPr>
          <p:cNvPr id="29" name="Graphique 38" descr="Satellite avec un remplissage uni">
            <a:extLst>
              <a:ext uri="{FF2B5EF4-FFF2-40B4-BE49-F238E27FC236}">
                <a16:creationId xmlns:a16="http://schemas.microsoft.com/office/drawing/2014/main" id="{00CE3FC8-ED3F-0F3F-EBBF-FD772D8BFC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4320" y="1078152"/>
            <a:ext cx="360000" cy="36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F765E5-4391-BB2B-150A-23B515D67EFC}"/>
              </a:ext>
            </a:extLst>
          </p:cNvPr>
          <p:cNvSpPr txBox="1"/>
          <p:nvPr/>
        </p:nvSpPr>
        <p:spPr>
          <a:xfrm>
            <a:off x="8464320" y="1161446"/>
            <a:ext cx="164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55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 – 500 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D7864B0-EDAE-EA27-22D5-F9F57FC91E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1143" y="0"/>
            <a:ext cx="2200857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E536B-843D-8B97-1EAC-A23A2832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Grosseto – One day after the release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8A082-D581-E30E-5FD9-24809A569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35325-4179-B685-AE76-FD7B7E9D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87EF9-15B8-ACA1-B4EA-7649566E1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6991" r="6118" b="9334"/>
          <a:stretch/>
        </p:blipFill>
        <p:spPr>
          <a:xfrm>
            <a:off x="3377035" y="1334020"/>
            <a:ext cx="4734079" cy="492213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0254C0-F0C0-DDAB-1BF0-A2179FE4339B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322331" y="4298920"/>
            <a:ext cx="1120537" cy="112648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98F392-9510-454A-F2A6-E2A7E94B92BF}"/>
              </a:ext>
            </a:extLst>
          </p:cNvPr>
          <p:cNvSpPr txBox="1"/>
          <p:nvPr/>
        </p:nvSpPr>
        <p:spPr>
          <a:xfrm>
            <a:off x="5775584" y="6140388"/>
            <a:ext cx="165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4CD71-784D-713E-312A-60E45617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7354" r="9617" b="11275"/>
          <a:stretch/>
        </p:blipFill>
        <p:spPr>
          <a:xfrm>
            <a:off x="271880" y="3794189"/>
            <a:ext cx="2953572" cy="2627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0969F9-8FB0-6C13-4663-4CBB39E49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6990" r="9298" b="11459"/>
          <a:stretch/>
        </p:blipFill>
        <p:spPr>
          <a:xfrm>
            <a:off x="280003" y="1083629"/>
            <a:ext cx="2937325" cy="2589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5-Point Star 41">
            <a:extLst>
              <a:ext uri="{FF2B5EF4-FFF2-40B4-BE49-F238E27FC236}">
                <a16:creationId xmlns:a16="http://schemas.microsoft.com/office/drawing/2014/main" id="{5742602D-3C4B-9CDD-3BBF-82875AC285B6}"/>
              </a:ext>
            </a:extLst>
          </p:cNvPr>
          <p:cNvSpPr/>
          <p:nvPr/>
        </p:nvSpPr>
        <p:spPr>
          <a:xfrm>
            <a:off x="662918" y="3331529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48">
            <a:extLst>
              <a:ext uri="{FF2B5EF4-FFF2-40B4-BE49-F238E27FC236}">
                <a16:creationId xmlns:a16="http://schemas.microsoft.com/office/drawing/2014/main" id="{F187B4B1-B9DC-68EE-666D-A71DE3188614}"/>
              </a:ext>
            </a:extLst>
          </p:cNvPr>
          <p:cNvSpPr/>
          <p:nvPr/>
        </p:nvSpPr>
        <p:spPr>
          <a:xfrm>
            <a:off x="551548" y="6078168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6792BF-CE99-6170-DB79-14433D0D5DD8}"/>
              </a:ext>
            </a:extLst>
          </p:cNvPr>
          <p:cNvCxnSpPr>
            <a:cxnSpLocks/>
          </p:cNvCxnSpPr>
          <p:nvPr/>
        </p:nvCxnSpPr>
        <p:spPr>
          <a:xfrm flipH="1">
            <a:off x="1422400" y="2429931"/>
            <a:ext cx="72921" cy="267038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64AEB0-D6AC-0A9B-8BF5-F6633B1E905F}"/>
              </a:ext>
            </a:extLst>
          </p:cNvPr>
          <p:cNvCxnSpPr>
            <a:cxnSpLocks/>
          </p:cNvCxnSpPr>
          <p:nvPr/>
        </p:nvCxnSpPr>
        <p:spPr>
          <a:xfrm flipH="1">
            <a:off x="1807965" y="2461787"/>
            <a:ext cx="74057" cy="264621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A111AA-013F-C68A-DD3B-3C24694CB293}"/>
              </a:ext>
            </a:extLst>
          </p:cNvPr>
          <p:cNvCxnSpPr>
            <a:cxnSpLocks/>
          </p:cNvCxnSpPr>
          <p:nvPr/>
        </p:nvCxnSpPr>
        <p:spPr>
          <a:xfrm>
            <a:off x="3225452" y="1083629"/>
            <a:ext cx="2074258" cy="210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44E333-72B2-966E-B39C-1FFE9E4C96D9}"/>
              </a:ext>
            </a:extLst>
          </p:cNvPr>
          <p:cNvCxnSpPr>
            <a:cxnSpLocks/>
          </p:cNvCxnSpPr>
          <p:nvPr/>
        </p:nvCxnSpPr>
        <p:spPr>
          <a:xfrm>
            <a:off x="3225452" y="3672779"/>
            <a:ext cx="2074258" cy="472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66FDEF-2D45-46D1-0BCC-AC9C3BB58F2D}"/>
              </a:ext>
            </a:extLst>
          </p:cNvPr>
          <p:cNvCxnSpPr>
            <a:cxnSpLocks/>
          </p:cNvCxnSpPr>
          <p:nvPr/>
        </p:nvCxnSpPr>
        <p:spPr>
          <a:xfrm flipH="1">
            <a:off x="611505" y="3491365"/>
            <a:ext cx="108326" cy="2528435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30">
            <a:extLst>
              <a:ext uri="{FF2B5EF4-FFF2-40B4-BE49-F238E27FC236}">
                <a16:creationId xmlns:a16="http://schemas.microsoft.com/office/drawing/2014/main" id="{0A71B654-046D-A9D2-81D0-007F197E278F}"/>
              </a:ext>
            </a:extLst>
          </p:cNvPr>
          <p:cNvSpPr/>
          <p:nvPr/>
        </p:nvSpPr>
        <p:spPr>
          <a:xfrm>
            <a:off x="5395725" y="3959829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DC2460-D6F7-3B7C-1A6A-5CFAF8E3F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6551" y="0"/>
            <a:ext cx="2195449" cy="12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4068696-03FF-BDDE-61FA-5FC073C38E97}"/>
              </a:ext>
            </a:extLst>
          </p:cNvPr>
          <p:cNvSpPr txBox="1"/>
          <p:nvPr/>
        </p:nvSpPr>
        <p:spPr>
          <a:xfrm rot="16200000">
            <a:off x="1186553" y="4424732"/>
            <a:ext cx="102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396820-2AB7-4D4A-01B5-46624FBDE462}"/>
              </a:ext>
            </a:extLst>
          </p:cNvPr>
          <p:cNvSpPr txBox="1"/>
          <p:nvPr/>
        </p:nvSpPr>
        <p:spPr>
          <a:xfrm rot="16200000">
            <a:off x="625219" y="4322294"/>
            <a:ext cx="122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A845B-7261-5445-C891-4FCE5D4337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11837" r="9828" b="34092"/>
          <a:stretch/>
        </p:blipFill>
        <p:spPr>
          <a:xfrm>
            <a:off x="7442868" y="4428985"/>
            <a:ext cx="1441476" cy="199283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52085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6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787EF9-15B8-ACA1-B4EA-7649566E1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6991" r="6118" b="9334"/>
          <a:stretch/>
        </p:blipFill>
        <p:spPr>
          <a:xfrm>
            <a:off x="3377035" y="1334020"/>
            <a:ext cx="4734079" cy="4922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3911FF-24E2-D81B-7869-E3C2DFBC2F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6541" r="5706" b="9787"/>
          <a:stretch/>
        </p:blipFill>
        <p:spPr>
          <a:xfrm>
            <a:off x="7469983" y="1303485"/>
            <a:ext cx="4720522" cy="4922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E536B-843D-8B97-1EAC-A23A2832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Grosseto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8A082-D581-E30E-5FD9-24809A569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35325-4179-B685-AE76-FD7B7E9D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0254C0-F0C0-DDAB-1BF0-A2179FE4339B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322331" y="4298920"/>
            <a:ext cx="1120537" cy="112648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98F392-9510-454A-F2A6-E2A7E94B92BF}"/>
              </a:ext>
            </a:extLst>
          </p:cNvPr>
          <p:cNvSpPr txBox="1"/>
          <p:nvPr/>
        </p:nvSpPr>
        <p:spPr>
          <a:xfrm>
            <a:off x="5775584" y="6140388"/>
            <a:ext cx="165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4CD71-784D-713E-312A-60E45617BA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7354" r="9617" b="11275"/>
          <a:stretch/>
        </p:blipFill>
        <p:spPr>
          <a:xfrm>
            <a:off x="271880" y="3794189"/>
            <a:ext cx="2953572" cy="2627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0969F9-8FB0-6C13-4663-4CBB39E499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6990" r="9298" b="11459"/>
          <a:stretch/>
        </p:blipFill>
        <p:spPr>
          <a:xfrm>
            <a:off x="280003" y="1083629"/>
            <a:ext cx="2937325" cy="2589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5-Point Star 30">
            <a:extLst>
              <a:ext uri="{FF2B5EF4-FFF2-40B4-BE49-F238E27FC236}">
                <a16:creationId xmlns:a16="http://schemas.microsoft.com/office/drawing/2014/main" id="{504AC7F7-2770-9DD2-4802-CBE786E14060}"/>
              </a:ext>
            </a:extLst>
          </p:cNvPr>
          <p:cNvSpPr/>
          <p:nvPr/>
        </p:nvSpPr>
        <p:spPr>
          <a:xfrm>
            <a:off x="5395725" y="3959829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41">
            <a:extLst>
              <a:ext uri="{FF2B5EF4-FFF2-40B4-BE49-F238E27FC236}">
                <a16:creationId xmlns:a16="http://schemas.microsoft.com/office/drawing/2014/main" id="{5742602D-3C4B-9CDD-3BBF-82875AC285B6}"/>
              </a:ext>
            </a:extLst>
          </p:cNvPr>
          <p:cNvSpPr/>
          <p:nvPr/>
        </p:nvSpPr>
        <p:spPr>
          <a:xfrm>
            <a:off x="662918" y="3331529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48">
            <a:extLst>
              <a:ext uri="{FF2B5EF4-FFF2-40B4-BE49-F238E27FC236}">
                <a16:creationId xmlns:a16="http://schemas.microsoft.com/office/drawing/2014/main" id="{F187B4B1-B9DC-68EE-666D-A71DE3188614}"/>
              </a:ext>
            </a:extLst>
          </p:cNvPr>
          <p:cNvSpPr/>
          <p:nvPr/>
        </p:nvSpPr>
        <p:spPr>
          <a:xfrm>
            <a:off x="551548" y="6078168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6792BF-CE99-6170-DB79-14433D0D5DD8}"/>
              </a:ext>
            </a:extLst>
          </p:cNvPr>
          <p:cNvCxnSpPr>
            <a:cxnSpLocks/>
          </p:cNvCxnSpPr>
          <p:nvPr/>
        </p:nvCxnSpPr>
        <p:spPr>
          <a:xfrm flipH="1">
            <a:off x="1422400" y="2429931"/>
            <a:ext cx="72921" cy="267038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64AEB0-D6AC-0A9B-8BF5-F6633B1E905F}"/>
              </a:ext>
            </a:extLst>
          </p:cNvPr>
          <p:cNvCxnSpPr>
            <a:cxnSpLocks/>
          </p:cNvCxnSpPr>
          <p:nvPr/>
        </p:nvCxnSpPr>
        <p:spPr>
          <a:xfrm flipH="1">
            <a:off x="1807965" y="2461787"/>
            <a:ext cx="74057" cy="264621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E4F3798-351C-DA61-8B99-A05914D44538}"/>
              </a:ext>
            </a:extLst>
          </p:cNvPr>
          <p:cNvSpPr txBox="1"/>
          <p:nvPr/>
        </p:nvSpPr>
        <p:spPr>
          <a:xfrm rot="16200000">
            <a:off x="1186553" y="4424732"/>
            <a:ext cx="102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A0E6C4-D457-BC87-5BEA-1391A3F12CB3}"/>
              </a:ext>
            </a:extLst>
          </p:cNvPr>
          <p:cNvSpPr txBox="1"/>
          <p:nvPr/>
        </p:nvSpPr>
        <p:spPr>
          <a:xfrm rot="16200000">
            <a:off x="625219" y="4322294"/>
            <a:ext cx="122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Lagoons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A111AA-013F-C68A-DD3B-3C24694CB293}"/>
              </a:ext>
            </a:extLst>
          </p:cNvPr>
          <p:cNvCxnSpPr>
            <a:cxnSpLocks/>
          </p:cNvCxnSpPr>
          <p:nvPr/>
        </p:nvCxnSpPr>
        <p:spPr>
          <a:xfrm>
            <a:off x="3225452" y="1083629"/>
            <a:ext cx="2074258" cy="210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44E333-72B2-966E-B39C-1FFE9E4C96D9}"/>
              </a:ext>
            </a:extLst>
          </p:cNvPr>
          <p:cNvCxnSpPr>
            <a:cxnSpLocks/>
          </p:cNvCxnSpPr>
          <p:nvPr/>
        </p:nvCxnSpPr>
        <p:spPr>
          <a:xfrm>
            <a:off x="3225452" y="3672779"/>
            <a:ext cx="2074258" cy="472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66FDEF-2D45-46D1-0BCC-AC9C3BB58F2D}"/>
              </a:ext>
            </a:extLst>
          </p:cNvPr>
          <p:cNvCxnSpPr>
            <a:cxnSpLocks/>
          </p:cNvCxnSpPr>
          <p:nvPr/>
        </p:nvCxnSpPr>
        <p:spPr>
          <a:xfrm flipH="1">
            <a:off x="611505" y="3491365"/>
            <a:ext cx="108326" cy="2528435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5-Point Star 30">
            <a:extLst>
              <a:ext uri="{FF2B5EF4-FFF2-40B4-BE49-F238E27FC236}">
                <a16:creationId xmlns:a16="http://schemas.microsoft.com/office/drawing/2014/main" id="{5D96D6B2-458B-0EA5-2116-2017D0B95485}"/>
              </a:ext>
            </a:extLst>
          </p:cNvPr>
          <p:cNvSpPr/>
          <p:nvPr/>
        </p:nvSpPr>
        <p:spPr>
          <a:xfrm>
            <a:off x="9471627" y="3959829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D8E139-62CE-E7FA-C790-7A93760C63B7}"/>
              </a:ext>
            </a:extLst>
          </p:cNvPr>
          <p:cNvCxnSpPr>
            <a:cxnSpLocks/>
          </p:cNvCxnSpPr>
          <p:nvPr/>
        </p:nvCxnSpPr>
        <p:spPr>
          <a:xfrm flipV="1">
            <a:off x="8782294" y="4298920"/>
            <a:ext cx="1422021" cy="134750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34F301-B392-3E38-8721-3932E0994E42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612901" y="883590"/>
            <a:ext cx="790090" cy="30413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8443CA-DD74-0583-C296-15B73F58D148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8721279" y="835636"/>
            <a:ext cx="772025" cy="305314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E1562B1-789F-74E9-DCDC-AA5A5D71640D}"/>
              </a:ext>
            </a:extLst>
          </p:cNvPr>
          <p:cNvSpPr txBox="1"/>
          <p:nvPr/>
        </p:nvSpPr>
        <p:spPr>
          <a:xfrm>
            <a:off x="3361890" y="237259"/>
            <a:ext cx="250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day after the fertilizer experiment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73C7D5-96DF-44F1-8A04-8D3BB638EA38}"/>
              </a:ext>
            </a:extLst>
          </p:cNvPr>
          <p:cNvSpPr txBox="1"/>
          <p:nvPr/>
        </p:nvSpPr>
        <p:spPr>
          <a:xfrm>
            <a:off x="7470268" y="189305"/>
            <a:ext cx="250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days after the fertilizer experiment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946E7A3-2A4A-9A44-7E1D-D7C12D023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6551" y="0"/>
            <a:ext cx="2195449" cy="1296000"/>
          </a:xfrm>
          <a:prstGeom prst="rect">
            <a:avLst/>
          </a:prstGeom>
        </p:spPr>
      </p:pic>
      <p:pic>
        <p:nvPicPr>
          <p:cNvPr id="40" name="Graphique 37" descr="Avion avec un remplissage uni">
            <a:extLst>
              <a:ext uri="{FF2B5EF4-FFF2-40B4-BE49-F238E27FC236}">
                <a16:creationId xmlns:a16="http://schemas.microsoft.com/office/drawing/2014/main" id="{F3974C31-76DC-98F9-0149-05A9F247A5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3958">
            <a:off x="5422857" y="1001102"/>
            <a:ext cx="360000" cy="360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42D6CAA-1664-4121-38F8-8C55D87B6AC1}"/>
              </a:ext>
            </a:extLst>
          </p:cNvPr>
          <p:cNvSpPr txBox="1"/>
          <p:nvPr/>
        </p:nvSpPr>
        <p:spPr>
          <a:xfrm>
            <a:off x="5705476" y="1066927"/>
            <a:ext cx="1741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NITROCAM – 12 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A845B-7261-5445-C891-4FCE5D4337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11837" r="9828" b="34092"/>
          <a:stretch/>
        </p:blipFill>
        <p:spPr>
          <a:xfrm>
            <a:off x="7442868" y="4428985"/>
            <a:ext cx="1441476" cy="199283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783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79935C-FAED-7993-E1E1-A0A113DDD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6588" b="10017"/>
          <a:stretch/>
        </p:blipFill>
        <p:spPr>
          <a:xfrm>
            <a:off x="3383131" y="1297821"/>
            <a:ext cx="5081035" cy="492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5CA8E0-D83D-CBE0-61C3-BA378CE760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6617" r="5701" b="9798"/>
          <a:stretch/>
        </p:blipFill>
        <p:spPr>
          <a:xfrm>
            <a:off x="7434423" y="1302544"/>
            <a:ext cx="4757577" cy="4923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5EFEB-89CD-639A-F56B-8352F663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Grosseto</a:t>
            </a:r>
            <a:endParaRPr lang="en-US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D3A9-164E-FA99-241F-7134725EA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2639695" cy="4986337"/>
          </a:xfrm>
        </p:spPr>
        <p:txBody>
          <a:bodyPr/>
          <a:lstStyle/>
          <a:p>
            <a:r>
              <a:rPr lang="en-US" dirty="0"/>
              <a:t>Degradation of the spatial resolution at 500 m</a:t>
            </a:r>
          </a:p>
          <a:p>
            <a:r>
              <a:rPr lang="en-US" dirty="0"/>
              <a:t>Detection of one plume coming from the farm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CE494-F003-74F3-C1D5-6F2A85A8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64332-AB13-F356-8E4C-044465DA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5-Point Star 30">
            <a:extLst>
              <a:ext uri="{FF2B5EF4-FFF2-40B4-BE49-F238E27FC236}">
                <a16:creationId xmlns:a16="http://schemas.microsoft.com/office/drawing/2014/main" id="{161D4F9F-643E-18C3-3A5D-E0F68EF33BBD}"/>
              </a:ext>
            </a:extLst>
          </p:cNvPr>
          <p:cNvSpPr/>
          <p:nvPr/>
        </p:nvSpPr>
        <p:spPr>
          <a:xfrm>
            <a:off x="5395725" y="3959829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30">
            <a:extLst>
              <a:ext uri="{FF2B5EF4-FFF2-40B4-BE49-F238E27FC236}">
                <a16:creationId xmlns:a16="http://schemas.microsoft.com/office/drawing/2014/main" id="{15A58686-62EB-A991-F34A-C73D35EF4232}"/>
              </a:ext>
            </a:extLst>
          </p:cNvPr>
          <p:cNvSpPr/>
          <p:nvPr/>
        </p:nvSpPr>
        <p:spPr>
          <a:xfrm>
            <a:off x="9471627" y="3959829"/>
            <a:ext cx="108000" cy="1080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748508-C6C7-77DF-AE29-EC11291FC46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612901" y="883590"/>
            <a:ext cx="790090" cy="30413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35C5C4-5D12-98BF-ABD0-DE08751CDC98}"/>
              </a:ext>
            </a:extLst>
          </p:cNvPr>
          <p:cNvSpPr txBox="1"/>
          <p:nvPr/>
        </p:nvSpPr>
        <p:spPr>
          <a:xfrm>
            <a:off x="3361890" y="237259"/>
            <a:ext cx="250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day after the fertilizer experiment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9AF797-A3BE-433A-0BD8-348BE036303B}"/>
              </a:ext>
            </a:extLst>
          </p:cNvPr>
          <p:cNvSpPr txBox="1"/>
          <p:nvPr/>
        </p:nvSpPr>
        <p:spPr>
          <a:xfrm>
            <a:off x="7470268" y="189305"/>
            <a:ext cx="250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days after the fertilizer experiment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F976EE-BF92-39FB-1A96-DD34539B0D3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8721279" y="835636"/>
            <a:ext cx="772025" cy="305314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que 38" descr="Satellite avec un remplissage uni">
            <a:extLst>
              <a:ext uri="{FF2B5EF4-FFF2-40B4-BE49-F238E27FC236}">
                <a16:creationId xmlns:a16="http://schemas.microsoft.com/office/drawing/2014/main" id="{03EDFA28-1F1C-B665-45FB-B49A424C4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3458" y="983633"/>
            <a:ext cx="360000" cy="3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7D2CB46-DE04-01E8-4DB6-3B6DA50ABD29}"/>
              </a:ext>
            </a:extLst>
          </p:cNvPr>
          <p:cNvSpPr txBox="1"/>
          <p:nvPr/>
        </p:nvSpPr>
        <p:spPr>
          <a:xfrm>
            <a:off x="9853458" y="1066927"/>
            <a:ext cx="164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 – 500 m</a:t>
            </a:r>
          </a:p>
        </p:txBody>
      </p:sp>
      <p:pic>
        <p:nvPicPr>
          <p:cNvPr id="25" name="Graphique 38" descr="Satellite avec un remplissage uni">
            <a:extLst>
              <a:ext uri="{FF2B5EF4-FFF2-40B4-BE49-F238E27FC236}">
                <a16:creationId xmlns:a16="http://schemas.microsoft.com/office/drawing/2014/main" id="{BB80D617-34B5-8B2D-3B6E-3F432A3DE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2166" y="983633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8F7D750-7556-F0DE-3E43-78DC7673C890}"/>
              </a:ext>
            </a:extLst>
          </p:cNvPr>
          <p:cNvSpPr txBox="1"/>
          <p:nvPr/>
        </p:nvSpPr>
        <p:spPr>
          <a:xfrm>
            <a:off x="5802166" y="1066927"/>
            <a:ext cx="164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 – 500 m</a:t>
            </a:r>
          </a:p>
        </p:txBody>
      </p:sp>
    </p:spTree>
    <p:extLst>
      <p:ext uri="{BB962C8B-B14F-4D97-AF65-F5344CB8AC3E}">
        <p14:creationId xmlns:p14="http://schemas.microsoft.com/office/powerpoint/2010/main" val="4125998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0F6F-5F8B-AA9E-80B5-10AAB52A7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AE36D-3E0A-EEA7-0614-4E8D8CCE3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" indent="-324000">
              <a:lnSpc>
                <a:spcPct val="100000"/>
              </a:lnSpc>
            </a:pP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 of current sounders for observing/estimating NH</a:t>
            </a:r>
            <a:r>
              <a:rPr lang="en-US" baseline="-25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the</a:t>
            </a: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satellite </a:t>
            </a:r>
            <a:r>
              <a:rPr lang="en-US" dirty="0" err="1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Nitrosat</a:t>
            </a:r>
            <a:endParaRPr lang="en-US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supported by the NITROCAM aircraft campaigns</a:t>
            </a:r>
            <a:endParaRPr lang="en-US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24000">
              <a:lnSpc>
                <a:spcPct val="100000"/>
              </a:lnSpc>
            </a:pP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driving uncertainty for quantifying emissions : the plume behavior</a:t>
            </a:r>
          </a:p>
          <a:p>
            <a:pPr marL="324000" indent="-324000">
              <a:lnSpc>
                <a:spcPct val="100000"/>
              </a:lnSpc>
            </a:pPr>
            <a:r>
              <a:rPr lang="en-US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small industrial point sources will be missed at 500 m resolution</a:t>
            </a:r>
          </a:p>
          <a:p>
            <a:r>
              <a:rPr lang="en-GB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farms and f</a:t>
            </a:r>
            <a:r>
              <a:rPr lang="en-GB" dirty="0"/>
              <a:t>reshly fertilized fields</a:t>
            </a:r>
            <a:r>
              <a:rPr lang="en-GB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detected</a:t>
            </a:r>
          </a:p>
          <a:p>
            <a:pPr marL="324000" indent="-324000">
              <a:lnSpc>
                <a:spcPct val="100000"/>
              </a:lnSpc>
            </a:pPr>
            <a:r>
              <a:rPr lang="en-GB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overpasses needed to constrain emissions on an individual farm level and </a:t>
            </a:r>
            <a:r>
              <a:rPr lang="en-GB" dirty="0"/>
              <a:t>to distinguish point sources from fertilized field</a:t>
            </a:r>
          </a:p>
        </p:txBody>
      </p:sp>
    </p:spTree>
    <p:extLst>
      <p:ext uri="{BB962C8B-B14F-4D97-AF65-F5344CB8AC3E}">
        <p14:creationId xmlns:p14="http://schemas.microsoft.com/office/powerpoint/2010/main" val="371988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96A707-B842-0974-E068-F220F51357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153B"/>
          </a:solidFill>
          <a:ln>
            <a:solidFill>
              <a:srgbClr val="321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72481-5B2B-BC55-FE99-1355A404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3000375"/>
            <a:ext cx="11572875" cy="85725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2843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318FCDC-1972-CD83-68C6-EA4F32D3245D}"/>
              </a:ext>
            </a:extLst>
          </p:cNvPr>
          <p:cNvSpPr txBox="1">
            <a:spLocks/>
          </p:cNvSpPr>
          <p:nvPr/>
        </p:nvSpPr>
        <p:spPr>
          <a:xfrm>
            <a:off x="274702" y="2966634"/>
            <a:ext cx="5590083" cy="3453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40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‒"/>
              <a:defRPr sz="24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/>
              <a:t>Nitrosat</a:t>
            </a:r>
          </a:p>
          <a:p>
            <a:pPr lvl="1"/>
            <a:r>
              <a:rPr lang="en-US" dirty="0"/>
              <a:t>Satellite mission proposed for the 11</a:t>
            </a:r>
            <a:r>
              <a:rPr lang="en-US" baseline="30000" dirty="0"/>
              <a:t>th</a:t>
            </a:r>
            <a:r>
              <a:rPr lang="en-US" dirty="0"/>
              <a:t> ESA's Earth Explorer call (phase 0)</a:t>
            </a:r>
          </a:p>
          <a:p>
            <a:pPr lvl="1"/>
            <a:r>
              <a:rPr lang="en-US" dirty="0"/>
              <a:t>Simultaneous observations of</a:t>
            </a:r>
            <a:br>
              <a:rPr lang="en-US" dirty="0"/>
            </a:br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and NH</a:t>
            </a:r>
            <a:r>
              <a:rPr lang="en-US" baseline="-25000" dirty="0"/>
              <a:t>3</a:t>
            </a:r>
            <a:r>
              <a:rPr lang="en-US" dirty="0"/>
              <a:t> at &lt; 500 m resolution</a:t>
            </a:r>
          </a:p>
          <a:p>
            <a:r>
              <a:rPr lang="en-US" sz="3000" b="1" dirty="0"/>
              <a:t>NITROCAM</a:t>
            </a:r>
          </a:p>
          <a:p>
            <a:pPr lvl="1"/>
            <a:r>
              <a:rPr lang="en-US" dirty="0"/>
              <a:t>Airborne measurements of both species at very high spatial resolution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2BB83-4F04-DB25-FEBD-C9118FE0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current satellite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1FF38-65AF-020A-31CF-54371331A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90626"/>
            <a:ext cx="3529973" cy="4986337"/>
          </a:xfrm>
        </p:spPr>
        <p:txBody>
          <a:bodyPr/>
          <a:lstStyle/>
          <a:p>
            <a:r>
              <a:rPr lang="en-US" dirty="0"/>
              <a:t>Spatial resolution of current satellites too coarse</a:t>
            </a:r>
            <a:br>
              <a:rPr lang="en-US" dirty="0"/>
            </a:br>
            <a:r>
              <a:rPr lang="en-US" sz="2400" dirty="0"/>
              <a:t>(~ 10 km)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3BF24-DA3C-6944-0551-2783AE4E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E7258-29E3-441D-BF1B-3311A657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!!avion" descr="Avion avec un remplissage uni">
            <a:extLst>
              <a:ext uri="{FF2B5EF4-FFF2-40B4-BE49-F238E27FC236}">
                <a16:creationId xmlns:a16="http://schemas.microsoft.com/office/drawing/2014/main" id="{37F5A118-0918-6DFA-2CD2-6D23984FB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383270" y="2062568"/>
            <a:ext cx="540000" cy="5400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721829F-3FDA-5F8F-5FCB-E06526187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9" t="6832"/>
          <a:stretch/>
        </p:blipFill>
        <p:spPr>
          <a:xfrm>
            <a:off x="3777723" y="1295401"/>
            <a:ext cx="4274681" cy="181479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78836C2-FFD4-9DC7-4D93-EEF595A5FDCB}"/>
              </a:ext>
            </a:extLst>
          </p:cNvPr>
          <p:cNvGrpSpPr/>
          <p:nvPr/>
        </p:nvGrpSpPr>
        <p:grpSpPr>
          <a:xfrm>
            <a:off x="7982616" y="1295401"/>
            <a:ext cx="4165366" cy="1749424"/>
            <a:chOff x="7962296" y="1295401"/>
            <a:chExt cx="4165366" cy="17494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35C103-C889-0740-0D5D-68B19BB1A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2" t="6833" r="50000" b="3518"/>
            <a:stretch/>
          </p:blipFill>
          <p:spPr>
            <a:xfrm>
              <a:off x="7962296" y="1295401"/>
              <a:ext cx="4165366" cy="174942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DBA3DA-9485-1CFB-1615-2BE03E30D7A3}"/>
                </a:ext>
              </a:extLst>
            </p:cNvPr>
            <p:cNvSpPr/>
            <p:nvPr/>
          </p:nvSpPr>
          <p:spPr>
            <a:xfrm>
              <a:off x="8041068" y="1374537"/>
              <a:ext cx="45719" cy="45719"/>
            </a:xfrm>
            <a:prstGeom prst="ellipse">
              <a:avLst/>
            </a:prstGeom>
            <a:solidFill>
              <a:srgbClr val="F0CC2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10F3C8-560C-AB7E-ED53-C84F71DCF84E}"/>
                </a:ext>
              </a:extLst>
            </p:cNvPr>
            <p:cNvSpPr/>
            <p:nvPr/>
          </p:nvSpPr>
          <p:spPr>
            <a:xfrm>
              <a:off x="8043041" y="1478942"/>
              <a:ext cx="45719" cy="45719"/>
            </a:xfrm>
            <a:prstGeom prst="ellipse">
              <a:avLst/>
            </a:prstGeom>
            <a:solidFill>
              <a:srgbClr val="AB7C2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EB209A-1C88-573C-1230-F163F91C1DE6}"/>
                </a:ext>
              </a:extLst>
            </p:cNvPr>
            <p:cNvSpPr/>
            <p:nvPr/>
          </p:nvSpPr>
          <p:spPr>
            <a:xfrm>
              <a:off x="8043041" y="1588191"/>
              <a:ext cx="45719" cy="45719"/>
            </a:xfrm>
            <a:prstGeom prst="ellipse">
              <a:avLst/>
            </a:prstGeom>
            <a:solidFill>
              <a:srgbClr val="8EC87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A81FE6-C32C-94EE-2A7D-49BF50786A46}"/>
                </a:ext>
              </a:extLst>
            </p:cNvPr>
            <p:cNvSpPr txBox="1"/>
            <p:nvPr/>
          </p:nvSpPr>
          <p:spPr>
            <a:xfrm>
              <a:off x="8030935" y="1295401"/>
              <a:ext cx="51585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Poultry</a:t>
              </a:r>
            </a:p>
            <a:p>
              <a:r>
                <a:rPr lang="en-US" sz="700" dirty="0"/>
                <a:t>Pigs</a:t>
              </a:r>
            </a:p>
            <a:p>
              <a:r>
                <a:rPr lang="en-US" sz="700" dirty="0"/>
                <a:t>Mixed</a:t>
              </a:r>
            </a:p>
          </p:txBody>
        </p:sp>
      </p:grpSp>
      <p:sp>
        <p:nvSpPr>
          <p:cNvPr id="13" name="ZoneTexte 14">
            <a:extLst>
              <a:ext uri="{FF2B5EF4-FFF2-40B4-BE49-F238E27FC236}">
                <a16:creationId xmlns:a16="http://schemas.microsoft.com/office/drawing/2014/main" id="{D31A1CB6-4919-527A-3FA2-622F6905E479}"/>
              </a:ext>
            </a:extLst>
          </p:cNvPr>
          <p:cNvSpPr txBox="1"/>
          <p:nvPr/>
        </p:nvSpPr>
        <p:spPr>
          <a:xfrm>
            <a:off x="3777723" y="991685"/>
            <a:ext cx="418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 measurements of NH</a:t>
            </a:r>
            <a:r>
              <a:rPr lang="en-US" sz="1600" baseline="-250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 dirty="0">
              <a:solidFill>
                <a:srgbClr val="321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C2270DA1-F83C-C24E-6710-65FA411D2A55}"/>
              </a:ext>
            </a:extLst>
          </p:cNvPr>
          <p:cNvSpPr txBox="1"/>
          <p:nvPr/>
        </p:nvSpPr>
        <p:spPr>
          <a:xfrm>
            <a:off x="7982616" y="991685"/>
            <a:ext cx="414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Concentrated Animal Feeding Operation</a:t>
            </a: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FD85FEA4-B529-4378-5DAC-49E76B86AD72}"/>
              </a:ext>
            </a:extLst>
          </p:cNvPr>
          <p:cNvSpPr txBox="1"/>
          <p:nvPr/>
        </p:nvSpPr>
        <p:spPr>
          <a:xfrm>
            <a:off x="7216141" y="3038952"/>
            <a:ext cx="49758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Coheur, P. et al. (2020). NITROSAT : Mapping reactive nitrogen at the landscape scale. Technical report.</a:t>
            </a:r>
          </a:p>
        </p:txBody>
      </p:sp>
      <p:pic>
        <p:nvPicPr>
          <p:cNvPr id="17" name="Graphique 37" descr="Avion avec un remplissage uni">
            <a:extLst>
              <a:ext uri="{FF2B5EF4-FFF2-40B4-BE49-F238E27FC236}">
                <a16:creationId xmlns:a16="http://schemas.microsoft.com/office/drawing/2014/main" id="{9329B17B-6F53-CC58-89F9-0BFBEBD33B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83958">
            <a:off x="2727854" y="5056775"/>
            <a:ext cx="468000" cy="468000"/>
          </a:xfrm>
          <a:prstGeom prst="rect">
            <a:avLst/>
          </a:prstGeom>
        </p:spPr>
      </p:pic>
      <p:pic>
        <p:nvPicPr>
          <p:cNvPr id="18" name="Graphique 38" descr="Satellite avec un remplissage uni">
            <a:extLst>
              <a:ext uri="{FF2B5EF4-FFF2-40B4-BE49-F238E27FC236}">
                <a16:creationId xmlns:a16="http://schemas.microsoft.com/office/drawing/2014/main" id="{66FB9144-60C5-09A1-7DA1-1DACE90B2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89040" y="3010170"/>
            <a:ext cx="468000" cy="46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BDE059-93C6-B83B-3055-51BD34374B66}"/>
              </a:ext>
            </a:extLst>
          </p:cNvPr>
          <p:cNvGrpSpPr/>
          <p:nvPr/>
        </p:nvGrpSpPr>
        <p:grpSpPr>
          <a:xfrm>
            <a:off x="6248402" y="3433589"/>
            <a:ext cx="5861836" cy="3037528"/>
            <a:chOff x="6265826" y="3389972"/>
            <a:chExt cx="5861836" cy="30375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2726CE-76B9-B794-6F4F-8FBD5D3C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45915" y="3425039"/>
              <a:ext cx="1895938" cy="265654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E61332F-65A4-FB90-7258-86C5A7D6B81D}"/>
                </a:ext>
              </a:extLst>
            </p:cNvPr>
            <p:cNvSpPr/>
            <p:nvPr/>
          </p:nvSpPr>
          <p:spPr>
            <a:xfrm>
              <a:off x="8759656" y="3863791"/>
              <a:ext cx="447492" cy="1775155"/>
            </a:xfrm>
            <a:prstGeom prst="rect">
              <a:avLst/>
            </a:prstGeom>
            <a:solidFill>
              <a:srgbClr val="FFC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2B70BB-0B7A-BA0F-FD34-6B3A14DDA261}"/>
                </a:ext>
              </a:extLst>
            </p:cNvPr>
            <p:cNvSpPr/>
            <p:nvPr/>
          </p:nvSpPr>
          <p:spPr>
            <a:xfrm>
              <a:off x="9130906" y="3863791"/>
              <a:ext cx="447492" cy="1775155"/>
            </a:xfrm>
            <a:prstGeom prst="rect">
              <a:avLst/>
            </a:prstGeom>
            <a:solidFill>
              <a:srgbClr val="FFC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BE7A01-3393-1305-0A71-00539C78A143}"/>
                </a:ext>
              </a:extLst>
            </p:cNvPr>
            <p:cNvSpPr/>
            <p:nvPr/>
          </p:nvSpPr>
          <p:spPr>
            <a:xfrm>
              <a:off x="9496230" y="3863791"/>
              <a:ext cx="447492" cy="1775155"/>
            </a:xfrm>
            <a:prstGeom prst="rect">
              <a:avLst/>
            </a:prstGeom>
            <a:solidFill>
              <a:srgbClr val="FFC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C50DE35-05E9-3286-D991-65F0FDA3E584}"/>
                </a:ext>
              </a:extLst>
            </p:cNvPr>
            <p:cNvSpPr/>
            <p:nvPr/>
          </p:nvSpPr>
          <p:spPr>
            <a:xfrm>
              <a:off x="6679212" y="3590620"/>
              <a:ext cx="1094776" cy="2566306"/>
            </a:xfrm>
            <a:prstGeom prst="triangle">
              <a:avLst/>
            </a:prstGeom>
            <a:solidFill>
              <a:srgbClr val="FFC000">
                <a:alpha val="30196"/>
              </a:srgb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D705A5-EB11-913B-E486-CBE582F11DBC}"/>
                </a:ext>
              </a:extLst>
            </p:cNvPr>
            <p:cNvGrpSpPr/>
            <p:nvPr/>
          </p:nvGrpSpPr>
          <p:grpSpPr>
            <a:xfrm>
              <a:off x="6798823" y="4909856"/>
              <a:ext cx="1012323" cy="1349845"/>
              <a:chOff x="7604981" y="5376824"/>
              <a:chExt cx="919325" cy="1264348"/>
            </a:xfrm>
          </p:grpSpPr>
          <p:pic>
            <p:nvPicPr>
              <p:cNvPr id="52" name="Graphic 51" descr="Factory with solid fill">
                <a:extLst>
                  <a:ext uri="{FF2B5EF4-FFF2-40B4-BE49-F238E27FC236}">
                    <a16:creationId xmlns:a16="http://schemas.microsoft.com/office/drawing/2014/main" id="{A5DB56A1-BD21-6C7A-7419-2D99612B4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604981" y="5897253"/>
                <a:ext cx="743919" cy="743919"/>
              </a:xfrm>
              <a:prstGeom prst="rect">
                <a:avLst/>
              </a:prstGeom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5BF2334-8814-E147-6331-314E67D6AE6C}"/>
                  </a:ext>
                </a:extLst>
              </p:cNvPr>
              <p:cNvSpPr/>
              <p:nvPr/>
            </p:nvSpPr>
            <p:spPr>
              <a:xfrm rot="19460842">
                <a:off x="7736330" y="5791333"/>
                <a:ext cx="211035" cy="1377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04750EA-6F80-1131-EA20-65780A5D524D}"/>
                  </a:ext>
                </a:extLst>
              </p:cNvPr>
              <p:cNvGrpSpPr/>
              <p:nvPr/>
            </p:nvGrpSpPr>
            <p:grpSpPr>
              <a:xfrm>
                <a:off x="7851286" y="5376824"/>
                <a:ext cx="673020" cy="468749"/>
                <a:chOff x="7851286" y="5376824"/>
                <a:chExt cx="673020" cy="468749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806546CC-7015-8266-E6EE-C9D9DAA3E5D3}"/>
                    </a:ext>
                  </a:extLst>
                </p:cNvPr>
                <p:cNvSpPr/>
                <p:nvPr/>
              </p:nvSpPr>
              <p:spPr>
                <a:xfrm>
                  <a:off x="7978451" y="5562903"/>
                  <a:ext cx="314844" cy="28267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A8CDC9BB-0B94-6A55-D8C3-03A37E15DDC3}"/>
                    </a:ext>
                  </a:extLst>
                </p:cNvPr>
                <p:cNvSpPr/>
                <p:nvPr/>
              </p:nvSpPr>
              <p:spPr>
                <a:xfrm>
                  <a:off x="7851286" y="5507822"/>
                  <a:ext cx="254176" cy="23491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1C27A447-89E0-1208-BF88-6308312DD68B}"/>
                    </a:ext>
                  </a:extLst>
                </p:cNvPr>
                <p:cNvSpPr/>
                <p:nvPr/>
              </p:nvSpPr>
              <p:spPr>
                <a:xfrm>
                  <a:off x="8209462" y="5558713"/>
                  <a:ext cx="314844" cy="2349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B13DA03-4E46-BEEC-6843-114EE88F9738}"/>
                    </a:ext>
                  </a:extLst>
                </p:cNvPr>
                <p:cNvSpPr/>
                <p:nvPr/>
              </p:nvSpPr>
              <p:spPr>
                <a:xfrm>
                  <a:off x="7991498" y="5376824"/>
                  <a:ext cx="314844" cy="28267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E45EEF7F-2093-CD84-766D-D43E929CEC73}"/>
                    </a:ext>
                  </a:extLst>
                </p:cNvPr>
                <p:cNvSpPr/>
                <p:nvPr/>
              </p:nvSpPr>
              <p:spPr>
                <a:xfrm>
                  <a:off x="8224884" y="5404930"/>
                  <a:ext cx="208623" cy="28267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6" name="!!avion" descr="Avion avec un remplissage uni">
              <a:extLst>
                <a:ext uri="{FF2B5EF4-FFF2-40B4-BE49-F238E27FC236}">
                  <a16:creationId xmlns:a16="http://schemas.microsoft.com/office/drawing/2014/main" id="{2075CF63-D71B-85FE-C38F-096F69573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7066519" y="3398441"/>
              <a:ext cx="357987" cy="369233"/>
            </a:xfrm>
            <a:prstGeom prst="rect">
              <a:avLst/>
            </a:prstGeom>
          </p:spPr>
        </p:pic>
        <p:cxnSp>
          <p:nvCxnSpPr>
            <p:cNvPr id="27" name="!!Straight Arrow Connector 47">
              <a:extLst>
                <a:ext uri="{FF2B5EF4-FFF2-40B4-BE49-F238E27FC236}">
                  <a16:creationId xmlns:a16="http://schemas.microsoft.com/office/drawing/2014/main" id="{79A0B53D-F53C-782A-A196-2916BE21A6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6840" y="3451158"/>
              <a:ext cx="0" cy="272884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8D866F-EB4D-ACF2-70CA-311953FD9AE2}"/>
                </a:ext>
              </a:extLst>
            </p:cNvPr>
            <p:cNvSpPr txBox="1"/>
            <p:nvPr/>
          </p:nvSpPr>
          <p:spPr>
            <a:xfrm>
              <a:off x="6265826" y="3418762"/>
              <a:ext cx="281014" cy="328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z</a:t>
              </a:r>
              <a:endParaRPr lang="en-US" dirty="0"/>
            </a:p>
          </p:txBody>
        </p:sp>
        <p:cxnSp>
          <p:nvCxnSpPr>
            <p:cNvPr id="29" name="!!Straight Arrow Connector 49">
              <a:extLst>
                <a:ext uri="{FF2B5EF4-FFF2-40B4-BE49-F238E27FC236}">
                  <a16:creationId xmlns:a16="http://schemas.microsoft.com/office/drawing/2014/main" id="{E14B1827-B7CA-D9E0-D660-AE2C4E22FA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6597" y="3419594"/>
              <a:ext cx="0" cy="272884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7650F7-C106-63CE-C666-213C050ED337}"/>
                </a:ext>
              </a:extLst>
            </p:cNvPr>
            <p:cNvSpPr txBox="1"/>
            <p:nvPr/>
          </p:nvSpPr>
          <p:spPr>
            <a:xfrm>
              <a:off x="8368852" y="3389972"/>
              <a:ext cx="293371" cy="328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</a:t>
              </a:r>
              <a:endParaRPr lang="en-US" dirty="0"/>
            </a:p>
          </p:txBody>
        </p:sp>
        <p:cxnSp>
          <p:nvCxnSpPr>
            <p:cNvPr id="31" name="!!Straight Arrow Connector 51">
              <a:extLst>
                <a:ext uri="{FF2B5EF4-FFF2-40B4-BE49-F238E27FC236}">
                  <a16:creationId xmlns:a16="http://schemas.microsoft.com/office/drawing/2014/main" id="{53AAE2B0-232D-02F8-309A-790BFB31D3F7}"/>
                </a:ext>
              </a:extLst>
            </p:cNvPr>
            <p:cNvCxnSpPr>
              <a:cxnSpLocks/>
            </p:cNvCxnSpPr>
            <p:nvPr/>
          </p:nvCxnSpPr>
          <p:spPr>
            <a:xfrm>
              <a:off x="8650223" y="6148134"/>
              <a:ext cx="2009978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0CC5F4-262F-5C6D-832E-F69036C709FA}"/>
                </a:ext>
              </a:extLst>
            </p:cNvPr>
            <p:cNvSpPr txBox="1"/>
            <p:nvPr/>
          </p:nvSpPr>
          <p:spPr>
            <a:xfrm>
              <a:off x="10352013" y="6098911"/>
              <a:ext cx="289841" cy="328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A2C462-D071-D1A7-BF8A-D8BD3FDB8AFD}"/>
                </a:ext>
              </a:extLst>
            </p:cNvPr>
            <p:cNvGrpSpPr/>
            <p:nvPr/>
          </p:nvGrpSpPr>
          <p:grpSpPr>
            <a:xfrm>
              <a:off x="8983777" y="3495513"/>
              <a:ext cx="1462599" cy="2548226"/>
              <a:chOff x="9373090" y="4196482"/>
              <a:chExt cx="2401550" cy="213278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DF7F970-4764-2210-C50B-BF569FE1BF57}"/>
                  </a:ext>
                </a:extLst>
              </p:cNvPr>
              <p:cNvGrpSpPr/>
              <p:nvPr/>
            </p:nvGrpSpPr>
            <p:grpSpPr>
              <a:xfrm>
                <a:off x="9373090" y="4196482"/>
                <a:ext cx="2401550" cy="2132784"/>
                <a:chOff x="8148637" y="3556446"/>
                <a:chExt cx="2683196" cy="2620844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0FFAC02A-3D48-44E7-820F-3B6D310E9F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48637" y="3952875"/>
                  <a:ext cx="0" cy="2113221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8182ABAC-531A-D7EA-727C-05B1A7052B1B}"/>
                    </a:ext>
                  </a:extLst>
                </p:cNvPr>
                <p:cNvCxnSpPr/>
                <p:nvPr/>
              </p:nvCxnSpPr>
              <p:spPr>
                <a:xfrm>
                  <a:off x="8818841" y="3948503"/>
                  <a:ext cx="0" cy="1827659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364DD5D-5738-C2C5-AF68-B7B6B7C605C5}"/>
                    </a:ext>
                  </a:extLst>
                </p:cNvPr>
                <p:cNvCxnSpPr/>
                <p:nvPr/>
              </p:nvCxnSpPr>
              <p:spPr>
                <a:xfrm>
                  <a:off x="9489045" y="3939432"/>
                  <a:ext cx="0" cy="1827659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id="{61715228-F5AD-AB7D-4D93-0CD9202432A8}"/>
                    </a:ext>
                  </a:extLst>
                </p:cNvPr>
                <p:cNvSpPr/>
                <p:nvPr/>
              </p:nvSpPr>
              <p:spPr>
                <a:xfrm>
                  <a:off x="8148637" y="3556446"/>
                  <a:ext cx="670204" cy="802256"/>
                </a:xfrm>
                <a:prstGeom prst="arc">
                  <a:avLst>
                    <a:gd name="adj1" fmla="val 10665159"/>
                    <a:gd name="adj2" fmla="val 2157379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Arc 46">
                  <a:extLst>
                    <a:ext uri="{FF2B5EF4-FFF2-40B4-BE49-F238E27FC236}">
                      <a16:creationId xmlns:a16="http://schemas.microsoft.com/office/drawing/2014/main" id="{D017BA44-312C-291B-3EC5-23812A287012}"/>
                    </a:ext>
                  </a:extLst>
                </p:cNvPr>
                <p:cNvSpPr/>
                <p:nvPr/>
              </p:nvSpPr>
              <p:spPr>
                <a:xfrm rot="10800000">
                  <a:off x="8818841" y="5365963"/>
                  <a:ext cx="670204" cy="802256"/>
                </a:xfrm>
                <a:prstGeom prst="arc">
                  <a:avLst>
                    <a:gd name="adj1" fmla="val 10665159"/>
                    <a:gd name="adj2" fmla="val 2157379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5D1C230-8A04-16BC-F312-B595AE570AC4}"/>
                    </a:ext>
                  </a:extLst>
                </p:cNvPr>
                <p:cNvCxnSpPr/>
                <p:nvPr/>
              </p:nvCxnSpPr>
              <p:spPr>
                <a:xfrm>
                  <a:off x="10161630" y="3952812"/>
                  <a:ext cx="0" cy="1827659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49" name="Arc 48">
                  <a:extLst>
                    <a:ext uri="{FF2B5EF4-FFF2-40B4-BE49-F238E27FC236}">
                      <a16:creationId xmlns:a16="http://schemas.microsoft.com/office/drawing/2014/main" id="{6E0F9023-BBD0-8A56-9EFE-21C22877D7CB}"/>
                    </a:ext>
                  </a:extLst>
                </p:cNvPr>
                <p:cNvSpPr/>
                <p:nvPr/>
              </p:nvSpPr>
              <p:spPr>
                <a:xfrm>
                  <a:off x="9490423" y="3556446"/>
                  <a:ext cx="670204" cy="802256"/>
                </a:xfrm>
                <a:prstGeom prst="arc">
                  <a:avLst>
                    <a:gd name="adj1" fmla="val 10665159"/>
                    <a:gd name="adj2" fmla="val 2157379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Arc 49">
                  <a:extLst>
                    <a:ext uri="{FF2B5EF4-FFF2-40B4-BE49-F238E27FC236}">
                      <a16:creationId xmlns:a16="http://schemas.microsoft.com/office/drawing/2014/main" id="{1937D9B5-8A96-EFFF-86E5-662B82D4B6EA}"/>
                    </a:ext>
                  </a:extLst>
                </p:cNvPr>
                <p:cNvSpPr/>
                <p:nvPr/>
              </p:nvSpPr>
              <p:spPr>
                <a:xfrm rot="10800000">
                  <a:off x="10161629" y="5375034"/>
                  <a:ext cx="670204" cy="802256"/>
                </a:xfrm>
                <a:prstGeom prst="arc">
                  <a:avLst>
                    <a:gd name="adj1" fmla="val 10665159"/>
                    <a:gd name="adj2" fmla="val 2157379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9C9ED17-2C55-9EDC-C1A4-7D0F517C25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31833" y="4853261"/>
                  <a:ext cx="0" cy="956264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629DF62-92C3-76A4-2DE9-C677D7317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4640" y="4987602"/>
                <a:ext cx="0" cy="1524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4585419-E8F6-C3F7-D73E-DB6D5E4804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4640" y="4696940"/>
                <a:ext cx="0" cy="1524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12A6818-8CA5-2E13-BDD9-CF5AEFF6C4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4640" y="4428519"/>
                <a:ext cx="0" cy="1524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34" name="Graphique 37" descr="Avion avec un remplissage uni">
              <a:extLst>
                <a:ext uri="{FF2B5EF4-FFF2-40B4-BE49-F238E27FC236}">
                  <a16:creationId xmlns:a16="http://schemas.microsoft.com/office/drawing/2014/main" id="{B9FCE9DC-665F-B726-229F-F0BCF012D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796814" y="4805005"/>
              <a:ext cx="369233" cy="357987"/>
            </a:xfrm>
            <a:prstGeom prst="rect">
              <a:avLst/>
            </a:prstGeom>
          </p:spPr>
        </p:pic>
        <p:pic>
          <p:nvPicPr>
            <p:cNvPr id="35" name="Graphique 37" descr="Avion avec un remplissage uni">
              <a:extLst>
                <a:ext uri="{FF2B5EF4-FFF2-40B4-BE49-F238E27FC236}">
                  <a16:creationId xmlns:a16="http://schemas.microsoft.com/office/drawing/2014/main" id="{63153C1F-D68E-8A2B-FC3A-9750A3700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0800000">
              <a:off x="9161886" y="4096546"/>
              <a:ext cx="369233" cy="357987"/>
            </a:xfrm>
            <a:prstGeom prst="rect">
              <a:avLst/>
            </a:prstGeom>
          </p:spPr>
        </p:pic>
        <p:pic>
          <p:nvPicPr>
            <p:cNvPr id="36" name="Graphique 37" descr="Avion avec un remplissage uni">
              <a:extLst>
                <a:ext uri="{FF2B5EF4-FFF2-40B4-BE49-F238E27FC236}">
                  <a16:creationId xmlns:a16="http://schemas.microsoft.com/office/drawing/2014/main" id="{D70B0167-A8E1-1968-F8F8-56D6AAFFF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35683" y="4873773"/>
              <a:ext cx="369233" cy="357987"/>
            </a:xfrm>
            <a:prstGeom prst="rect">
              <a:avLst/>
            </a:prstGeom>
          </p:spPr>
        </p:pic>
        <p:cxnSp>
          <p:nvCxnSpPr>
            <p:cNvPr id="37" name="Connecteur droit avec flèche 14">
              <a:extLst>
                <a:ext uri="{FF2B5EF4-FFF2-40B4-BE49-F238E27FC236}">
                  <a16:creationId xmlns:a16="http://schemas.microsoft.com/office/drawing/2014/main" id="{43655356-52D1-17C7-3989-E11BFA5DA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5179" y="4313762"/>
              <a:ext cx="1164537" cy="4299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BDF6CB1-0DCE-CE7F-2388-59DC0F90F83A}"/>
                </a:ext>
              </a:extLst>
            </p:cNvPr>
            <p:cNvSpPr txBox="1"/>
            <p:nvPr/>
          </p:nvSpPr>
          <p:spPr>
            <a:xfrm>
              <a:off x="10830151" y="4158339"/>
              <a:ext cx="1297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Fertilizer plant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4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2069A-68D6-AF01-C495-803AE3AB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NITROCAM campaigns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7782D2-D264-530D-A3C7-313BB4FA7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Instruments on board the aircraft Cessna 207T:</a:t>
            </a:r>
          </a:p>
          <a:p>
            <a:pPr lvl="1"/>
            <a:r>
              <a:rPr lang="en-US" dirty="0"/>
              <a:t>SWING </a:t>
            </a:r>
            <a:r>
              <a:rPr lang="en-US" dirty="0">
                <a:sym typeface="Wingdings" panose="05000000000000000000" pitchFamily="2" charset="2"/>
              </a:rPr>
              <a:t> NO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Hyper-Cam LW  NH</a:t>
            </a:r>
            <a:r>
              <a:rPr lang="en-US" baseline="-25000" dirty="0">
                <a:sym typeface="Wingdings" panose="05000000000000000000" pitchFamily="2" charset="2"/>
              </a:rPr>
              <a:t>3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63D9A-D027-8609-7147-F80ED876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EUFAR – Aircraft observations of 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013F7-0CB4-BF4A-35BB-63AFE3BE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Graphique 37" descr="Avion avec un remplissage uni">
            <a:extLst>
              <a:ext uri="{FF2B5EF4-FFF2-40B4-BE49-F238E27FC236}">
                <a16:creationId xmlns:a16="http://schemas.microsoft.com/office/drawing/2014/main" id="{25132D00-B612-86B4-C06B-F0B3C7570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83958">
            <a:off x="6004302" y="309281"/>
            <a:ext cx="743513" cy="743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A27152-0CCA-F5DD-A657-2577EB033E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917" b="20040"/>
          <a:stretch/>
        </p:blipFill>
        <p:spPr>
          <a:xfrm>
            <a:off x="8726092" y="198760"/>
            <a:ext cx="3269310" cy="1825776"/>
          </a:xfrm>
          <a:prstGeom prst="round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FEF0E75E-3960-953A-8F8C-0115AAEFF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61" y="4486219"/>
            <a:ext cx="2592288" cy="19442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F4782053-404D-A537-192F-F6727F97B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2" t="25451" r="3671" b="8132"/>
          <a:stretch/>
        </p:blipFill>
        <p:spPr>
          <a:xfrm>
            <a:off x="7466735" y="2383764"/>
            <a:ext cx="1779873" cy="2558566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DE5F9E14-2AEC-A789-97F2-08A34BD81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113210"/>
              </p:ext>
            </p:extLst>
          </p:nvPr>
        </p:nvGraphicFramePr>
        <p:xfrm>
          <a:off x="722751" y="2837796"/>
          <a:ext cx="6480000" cy="33680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54062643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61435731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357279193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32153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Hyper-Cam LW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199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 range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 – 550 nm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– 1350 cm</a:t>
                      </a:r>
                      <a:r>
                        <a:rPr lang="en-US" sz="1100" baseline="300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100" dirty="0">
                        <a:solidFill>
                          <a:srgbClr val="32153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993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resolution (FWHM)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– 1.6 cm</a:t>
                      </a:r>
                      <a:r>
                        <a:rPr lang="en-US" sz="1100" baseline="300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100" dirty="0">
                        <a:solidFill>
                          <a:srgbClr val="32153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6346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 across-track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100°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25.7° max 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925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IFOV across 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03158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Swath width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2900 m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1350 m 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6227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m.s</a:t>
                      </a:r>
                      <a:r>
                        <a:rPr lang="en-US" sz="1100" baseline="300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100" dirty="0">
                        <a:solidFill>
                          <a:srgbClr val="32153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m.s</a:t>
                      </a:r>
                      <a:r>
                        <a:rPr lang="en-US" sz="1100" baseline="300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100" dirty="0">
                        <a:solidFill>
                          <a:srgbClr val="32153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4690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Exposure time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s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2.29 s 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0538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491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kg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kg 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6259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(L x W x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x 20 x 30 cm</a:t>
                      </a:r>
                      <a:r>
                        <a:rPr lang="en-US" sz="1100" baseline="300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x 60 x 50 cm</a:t>
                      </a:r>
                      <a:r>
                        <a:rPr lang="en-US" sz="1100" baseline="300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968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Scanning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Whiskbroom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Fourier interferometer </a:t>
                      </a:r>
                    </a:p>
                  </a:txBody>
                  <a:tcPr>
                    <a:solidFill>
                      <a:srgbClr val="32153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0659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UAV/aircraft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32153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Aircraft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2942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B0284CB-0A2E-8ED9-7E90-C7252B97E003}"/>
              </a:ext>
            </a:extLst>
          </p:cNvPr>
          <p:cNvSpPr txBox="1"/>
          <p:nvPr/>
        </p:nvSpPr>
        <p:spPr>
          <a:xfrm>
            <a:off x="10649010" y="4231275"/>
            <a:ext cx="1459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Hyper-Cam LW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BBA3EB-D442-1603-3398-55569697D80D}"/>
              </a:ext>
            </a:extLst>
          </p:cNvPr>
          <p:cNvSpPr txBox="1"/>
          <p:nvPr/>
        </p:nvSpPr>
        <p:spPr>
          <a:xfrm>
            <a:off x="7792737" y="2136663"/>
            <a:ext cx="1459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321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SWING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F3437B04-3FC5-C8CF-F918-1C7E516401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235" y="2381303"/>
            <a:ext cx="1765217" cy="132378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8134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9CF23B-E3B8-3734-117A-9D1D2D6ADB99}"/>
              </a:ext>
            </a:extLst>
          </p:cNvPr>
          <p:cNvSpPr/>
          <p:nvPr/>
        </p:nvSpPr>
        <p:spPr>
          <a:xfrm>
            <a:off x="47123" y="2078353"/>
            <a:ext cx="5944607" cy="726687"/>
          </a:xfrm>
          <a:prstGeom prst="rect">
            <a:avLst/>
          </a:prstGeom>
          <a:solidFill>
            <a:srgbClr val="32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6DDCC9-BF0C-E0E6-6FDE-CC3C22E40DEA}"/>
              </a:ext>
            </a:extLst>
          </p:cNvPr>
          <p:cNvSpPr/>
          <p:nvPr/>
        </p:nvSpPr>
        <p:spPr>
          <a:xfrm>
            <a:off x="6200270" y="2078354"/>
            <a:ext cx="5944607" cy="726687"/>
          </a:xfrm>
          <a:prstGeom prst="rect">
            <a:avLst/>
          </a:prstGeom>
          <a:solidFill>
            <a:srgbClr val="32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2069A-68D6-AF01-C495-803AE3AB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NITROCAM campaigns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63D9A-D027-8609-7147-F80ED876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013F7-0CB4-BF4A-35BB-63AFE3BE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Graphique 37" descr="Avion avec un remplissage uni">
            <a:extLst>
              <a:ext uri="{FF2B5EF4-FFF2-40B4-BE49-F238E27FC236}">
                <a16:creationId xmlns:a16="http://schemas.microsoft.com/office/drawing/2014/main" id="{25132D00-B612-86B4-C06B-F0B3C7570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83958">
            <a:off x="6004302" y="309281"/>
            <a:ext cx="743513" cy="743513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5E98EE14-9E92-BA3C-1479-206CBC99C7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/>
          <a:stretch/>
        </p:blipFill>
        <p:spPr>
          <a:xfrm>
            <a:off x="6200271" y="2805040"/>
            <a:ext cx="5944607" cy="2710710"/>
          </a:xfrm>
          <a:prstGeom prst="rect">
            <a:avLst/>
          </a:prstGeom>
        </p:spPr>
      </p:pic>
      <p:pic>
        <p:nvPicPr>
          <p:cNvPr id="16" name="Picture 15" descr="A picture containing map&#10;&#10;Description automatically generated">
            <a:extLst>
              <a:ext uri="{FF2B5EF4-FFF2-40B4-BE49-F238E27FC236}">
                <a16:creationId xmlns:a16="http://schemas.microsoft.com/office/drawing/2014/main" id="{ACECA208-9256-D543-A66F-3B0FCEAF47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/>
          <a:stretch/>
        </p:blipFill>
        <p:spPr>
          <a:xfrm>
            <a:off x="47122" y="2805040"/>
            <a:ext cx="5944607" cy="27107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83F3C4B-F5AA-2E46-C2E1-68F04F9463FB}"/>
              </a:ext>
            </a:extLst>
          </p:cNvPr>
          <p:cNvSpPr txBox="1">
            <a:spLocks/>
          </p:cNvSpPr>
          <p:nvPr/>
        </p:nvSpPr>
        <p:spPr>
          <a:xfrm>
            <a:off x="47121" y="2013071"/>
            <a:ext cx="594460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2153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Germany flights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57D5F2-C5A9-A31E-1BCA-B19D77C23AB0}"/>
              </a:ext>
            </a:extLst>
          </p:cNvPr>
          <p:cNvSpPr txBox="1">
            <a:spLocks/>
          </p:cNvSpPr>
          <p:nvPr/>
        </p:nvSpPr>
        <p:spPr>
          <a:xfrm>
            <a:off x="6200268" y="2015329"/>
            <a:ext cx="594460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2153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Italy flights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20422-CBBF-0E1D-5DC1-64C1FB72AD51}"/>
              </a:ext>
            </a:extLst>
          </p:cNvPr>
          <p:cNvSpPr txBox="1"/>
          <p:nvPr/>
        </p:nvSpPr>
        <p:spPr>
          <a:xfrm>
            <a:off x="4205566" y="2257031"/>
            <a:ext cx="163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DBE1A-AA8D-7F6D-CBA7-84BB1F8A4A16}"/>
              </a:ext>
            </a:extLst>
          </p:cNvPr>
          <p:cNvSpPr txBox="1"/>
          <p:nvPr/>
        </p:nvSpPr>
        <p:spPr>
          <a:xfrm>
            <a:off x="10002813" y="2251044"/>
            <a:ext cx="163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264923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3B730B-A974-3A17-55DD-55A552A1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44" y="1428750"/>
            <a:ext cx="7389455" cy="5429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73FC1-E263-CA1B-9880-9273B38E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Germany flights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8F5A31-7CA9-409F-C35A-8112848B6A88}"/>
              </a:ext>
            </a:extLst>
          </p:cNvPr>
          <p:cNvGraphicFramePr>
            <a:graphicFrameLocks noGrp="1"/>
          </p:cNvGraphicFramePr>
          <p:nvPr/>
        </p:nvGraphicFramePr>
        <p:xfrm>
          <a:off x="657828" y="2270641"/>
          <a:ext cx="3355200" cy="41148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77600">
                  <a:extLst>
                    <a:ext uri="{9D8B030D-6E8A-4147-A177-3AD203B41FA5}">
                      <a16:colId xmlns:a16="http://schemas.microsoft.com/office/drawing/2014/main" val="1112868235"/>
                    </a:ext>
                  </a:extLst>
                </a:gridCol>
                <a:gridCol w="1677600">
                  <a:extLst>
                    <a:ext uri="{9D8B030D-6E8A-4147-A177-3AD203B41FA5}">
                      <a16:colId xmlns:a16="http://schemas.microsoft.com/office/drawing/2014/main" val="396757425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08-10-20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Piesteritz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26565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13-11-20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Reuter West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15138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13-11-20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Schwarze Pumpe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593288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24-11-20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Piesteritz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575986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24-11-20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Schwarze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Pumpe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95202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28-04-21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Piesteritz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383325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09-05-21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Staßfurt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205109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10-05-21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Magdeburg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517671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31-05-21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02300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14-06-21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08363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09-10-21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84452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24-10-21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334782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D939F96-5AAE-EBB2-FFA8-A95DE5DF92FE}"/>
              </a:ext>
            </a:extLst>
          </p:cNvPr>
          <p:cNvSpPr txBox="1"/>
          <p:nvPr/>
        </p:nvSpPr>
        <p:spPr>
          <a:xfrm>
            <a:off x="9058621" y="5244584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Piesteritz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A6667-1454-64D6-D438-F82CE1CF95E2}"/>
              </a:ext>
            </a:extLst>
          </p:cNvPr>
          <p:cNvSpPr txBox="1"/>
          <p:nvPr/>
        </p:nvSpPr>
        <p:spPr>
          <a:xfrm>
            <a:off x="7400925" y="4143375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Staßfurt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E0818-9AAC-9E29-0E2D-7128E68E2D01}"/>
              </a:ext>
            </a:extLst>
          </p:cNvPr>
          <p:cNvSpPr txBox="1"/>
          <p:nvPr/>
        </p:nvSpPr>
        <p:spPr>
          <a:xfrm>
            <a:off x="9820275" y="2270641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D5508-EB04-6148-4AFB-A2BA3FA1AF60}"/>
              </a:ext>
            </a:extLst>
          </p:cNvPr>
          <p:cNvSpPr txBox="1"/>
          <p:nvPr/>
        </p:nvSpPr>
        <p:spPr>
          <a:xfrm>
            <a:off x="4836727" y="5312613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Magdeburg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0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3B730B-A974-3A17-55DD-55A552A1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44" y="1428750"/>
            <a:ext cx="7389455" cy="5429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73FC1-E263-CA1B-9880-9273B38E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Germany flights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8F5A31-7CA9-409F-C35A-8112848B6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738457"/>
              </p:ext>
            </p:extLst>
          </p:nvPr>
        </p:nvGraphicFramePr>
        <p:xfrm>
          <a:off x="657828" y="2270641"/>
          <a:ext cx="3355200" cy="10287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77600">
                  <a:extLst>
                    <a:ext uri="{9D8B030D-6E8A-4147-A177-3AD203B41FA5}">
                      <a16:colId xmlns:a16="http://schemas.microsoft.com/office/drawing/2014/main" val="1112868235"/>
                    </a:ext>
                  </a:extLst>
                </a:gridCol>
                <a:gridCol w="1677600">
                  <a:extLst>
                    <a:ext uri="{9D8B030D-6E8A-4147-A177-3AD203B41FA5}">
                      <a16:colId xmlns:a16="http://schemas.microsoft.com/office/drawing/2014/main" val="396757425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08-10-20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Piesteritz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26565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28-04-21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Piesteritz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383325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09-05-21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Staßfurt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205109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D939F96-5AAE-EBB2-FFA8-A95DE5DF92FE}"/>
              </a:ext>
            </a:extLst>
          </p:cNvPr>
          <p:cNvSpPr txBox="1"/>
          <p:nvPr/>
        </p:nvSpPr>
        <p:spPr>
          <a:xfrm>
            <a:off x="9058621" y="5244584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Piesteritz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A6667-1454-64D6-D438-F82CE1CF95E2}"/>
              </a:ext>
            </a:extLst>
          </p:cNvPr>
          <p:cNvSpPr txBox="1"/>
          <p:nvPr/>
        </p:nvSpPr>
        <p:spPr>
          <a:xfrm>
            <a:off x="7400925" y="4143375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Staßfurt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E0818-9AAC-9E29-0E2D-7128E68E2D01}"/>
              </a:ext>
            </a:extLst>
          </p:cNvPr>
          <p:cNvSpPr txBox="1"/>
          <p:nvPr/>
        </p:nvSpPr>
        <p:spPr>
          <a:xfrm>
            <a:off x="9820275" y="2270641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D5508-EB04-6148-4AFB-A2BA3FA1AF60}"/>
              </a:ext>
            </a:extLst>
          </p:cNvPr>
          <p:cNvSpPr txBox="1"/>
          <p:nvPr/>
        </p:nvSpPr>
        <p:spPr>
          <a:xfrm>
            <a:off x="4836727" y="5312613"/>
            <a:ext cx="15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Magdeburg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3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FF555B9-80A0-1CC2-114D-41C6A377F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52" y="3294319"/>
            <a:ext cx="6362042" cy="1516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95A826-009D-79FD-CFAE-52EAA86E0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248" y="4839085"/>
            <a:ext cx="6362042" cy="162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B7CE6-2466-159F-D4A5-EF5F39B3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Germany flight – Piesteritz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E2FF8-3E90-E747-8991-14F620B63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Flight over the industrial site of Piesteritz in autumn 2020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48392-287A-1591-5AC2-15F5E136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EUFAR – Aircraft observations of NH</a:t>
            </a:r>
            <a:r>
              <a:rPr lang="en-US" baseline="-25000"/>
              <a:t>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9F949-519C-5A54-DEC9-9D9C3131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81C1-35A9-411D-AC2C-144F5E91110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!!">
            <a:extLst>
              <a:ext uri="{FF2B5EF4-FFF2-40B4-BE49-F238E27FC236}">
                <a16:creationId xmlns:a16="http://schemas.microsoft.com/office/drawing/2014/main" id="{D8803321-2C21-6B0B-B500-7C6DF4B01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" t="1600" r="67442"/>
          <a:stretch/>
        </p:blipFill>
        <p:spPr>
          <a:xfrm>
            <a:off x="79710" y="2023488"/>
            <a:ext cx="2719637" cy="44553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1D0AAC-8A55-47E2-E27F-F8FB69B13C72}"/>
              </a:ext>
            </a:extLst>
          </p:cNvPr>
          <p:cNvSpPr txBox="1">
            <a:spLocks/>
          </p:cNvSpPr>
          <p:nvPr/>
        </p:nvSpPr>
        <p:spPr>
          <a:xfrm>
            <a:off x="5470358" y="1792007"/>
            <a:ext cx="6273967" cy="403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40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‒"/>
              <a:defRPr sz="24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15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/>
            <a:r>
              <a:rPr lang="en-GB" dirty="0"/>
              <a:t>Measurements of NH</a:t>
            </a:r>
            <a:r>
              <a:rPr lang="en-GB" baseline="-25000" dirty="0"/>
              <a:t>3</a:t>
            </a:r>
            <a:r>
              <a:rPr lang="en-GB" dirty="0"/>
              <a:t> by the Hyper-Cam instrument in the infrared at a spatial resolution of 4 m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772F81-82BB-34F6-929B-B0D8CB1A8E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53" t="11386" b="10987"/>
          <a:stretch/>
        </p:blipFill>
        <p:spPr>
          <a:xfrm>
            <a:off x="9687946" y="0"/>
            <a:ext cx="2504054" cy="1656000"/>
          </a:xfrm>
          <a:prstGeom prst="rect">
            <a:avLst/>
          </a:prstGeom>
        </p:spPr>
      </p:pic>
      <p:pic>
        <p:nvPicPr>
          <p:cNvPr id="10" name="Picture 5!!">
            <a:extLst>
              <a:ext uri="{FF2B5EF4-FFF2-40B4-BE49-F238E27FC236}">
                <a16:creationId xmlns:a16="http://schemas.microsoft.com/office/drawing/2014/main" id="{AA6CAFA9-4ABF-8314-5CA4-F8E5A844AA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53" t="1600" r="33117"/>
          <a:stretch/>
        </p:blipFill>
        <p:spPr>
          <a:xfrm>
            <a:off x="2694824" y="2023488"/>
            <a:ext cx="2859506" cy="445531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8651BEB8-FF43-DE12-15DC-F0D98A7AF2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0" y="1735832"/>
            <a:ext cx="2623385" cy="10543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AE58F5-C9FB-F0C2-8AAD-0BD02E33F79F}"/>
              </a:ext>
            </a:extLst>
          </p:cNvPr>
          <p:cNvSpPr txBox="1"/>
          <p:nvPr/>
        </p:nvSpPr>
        <p:spPr>
          <a:xfrm>
            <a:off x="6096000" y="3302430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spectrum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38D78-C753-9FFF-A43B-5AB89494D4E8}"/>
              </a:ext>
            </a:extLst>
          </p:cNvPr>
          <p:cNvSpPr txBox="1"/>
          <p:nvPr/>
        </p:nvSpPr>
        <p:spPr>
          <a:xfrm>
            <a:off x="6096000" y="4845461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panels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ABFBCC-A0E1-5F93-9E49-9993B120E012}"/>
              </a:ext>
            </a:extLst>
          </p:cNvPr>
          <p:cNvCxnSpPr>
            <a:cxnSpLocks/>
          </p:cNvCxnSpPr>
          <p:nvPr/>
        </p:nvCxnSpPr>
        <p:spPr>
          <a:xfrm>
            <a:off x="3836632" y="3715878"/>
            <a:ext cx="1847888" cy="1482319"/>
          </a:xfrm>
          <a:prstGeom prst="straightConnector1">
            <a:avLst/>
          </a:prstGeom>
          <a:ln w="38100">
            <a:solidFill>
              <a:srgbClr val="002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68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9435</TotalTime>
  <Words>1859</Words>
  <Application>Microsoft Office PowerPoint</Application>
  <PresentationFormat>Widescreen</PresentationFormat>
  <Paragraphs>517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Office Theme</vt:lpstr>
      <vt:lpstr>Aircraft observations of NH3 from industrial and agricultural sources  Lara Noppen, Lieven Clarisse, Frederik Tack, Thomas Ruhtz, Alexis Merlaud, Martin Van Damme, Michel Van Roozendael, Dirk Schuettemeyer and Pierre Coheur</vt:lpstr>
      <vt:lpstr>The global nitrogen cycle</vt:lpstr>
      <vt:lpstr>Satellite observations of NH3</vt:lpstr>
      <vt:lpstr>Limitations of current satellite measurements</vt:lpstr>
      <vt:lpstr>NITROCAM campaigns</vt:lpstr>
      <vt:lpstr>NITROCAM campaigns</vt:lpstr>
      <vt:lpstr>Germany flights</vt:lpstr>
      <vt:lpstr>Germany flights</vt:lpstr>
      <vt:lpstr>Germany flight – Piesteritz </vt:lpstr>
      <vt:lpstr>Piesteritz – NH3 plume</vt:lpstr>
      <vt:lpstr>Piesteritz – Various satellite footprints</vt:lpstr>
      <vt:lpstr>Deriving point source emission rates</vt:lpstr>
      <vt:lpstr>Deriving point source emission rates</vt:lpstr>
      <vt:lpstr>Deriving point source emission rates</vt:lpstr>
      <vt:lpstr>Piesteritz – Emission rate retrievals</vt:lpstr>
      <vt:lpstr>Piesteritz – Emission rate retrievals</vt:lpstr>
      <vt:lpstr>Germany flight – Piesteritz</vt:lpstr>
      <vt:lpstr>Piesteritz – Simultaneous NH3 / NO2 plumes </vt:lpstr>
      <vt:lpstr>Germany flight – Staßfurt</vt:lpstr>
      <vt:lpstr>Staßfurt – Sedimentation basins</vt:lpstr>
      <vt:lpstr>Staßfurt – Sedimentation basins</vt:lpstr>
      <vt:lpstr>Italy flights</vt:lpstr>
      <vt:lpstr>Italy flights</vt:lpstr>
      <vt:lpstr>Italy flights – NH3 sources</vt:lpstr>
      <vt:lpstr>Italy flight – Rosignano </vt:lpstr>
      <vt:lpstr>Italy flight – Mantua </vt:lpstr>
      <vt:lpstr>Italy flight – Mantua </vt:lpstr>
      <vt:lpstr>Italy flight – Mantua </vt:lpstr>
      <vt:lpstr>Italy flight – Mantua</vt:lpstr>
      <vt:lpstr>Italy flight – Parma </vt:lpstr>
      <vt:lpstr>Italy flight – Parma </vt:lpstr>
      <vt:lpstr>Italy flight – Parma </vt:lpstr>
      <vt:lpstr>Italy flight – Grosseto </vt:lpstr>
      <vt:lpstr>Italy flight – Grosseto </vt:lpstr>
      <vt:lpstr>Grosseto – One day after the release </vt:lpstr>
      <vt:lpstr>Grosseto</vt:lpstr>
      <vt:lpstr>Grosseto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Noppen Lara</dc:creator>
  <cp:lastModifiedBy>Lara</cp:lastModifiedBy>
  <cp:revision>1078</cp:revision>
  <dcterms:created xsi:type="dcterms:W3CDTF">2022-09-22T12:48:59Z</dcterms:created>
  <dcterms:modified xsi:type="dcterms:W3CDTF">2023-01-11T14:59:13Z</dcterms:modified>
</cp:coreProperties>
</file>